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67"/>
  </p:notesMasterIdLst>
  <p:sldIdLst>
    <p:sldId id="2779" r:id="rId5"/>
    <p:sldId id="2810" r:id="rId6"/>
    <p:sldId id="2149" r:id="rId7"/>
    <p:sldId id="2157" r:id="rId8"/>
    <p:sldId id="2176" r:id="rId9"/>
    <p:sldId id="2873" r:id="rId10"/>
    <p:sldId id="2700" r:id="rId11"/>
    <p:sldId id="2872" r:id="rId12"/>
    <p:sldId id="2718" r:id="rId13"/>
    <p:sldId id="2761" r:id="rId14"/>
    <p:sldId id="2683" r:id="rId15"/>
    <p:sldId id="2175" r:id="rId16"/>
    <p:sldId id="2679" r:id="rId17"/>
    <p:sldId id="2681" r:id="rId18"/>
    <p:sldId id="2682" r:id="rId19"/>
    <p:sldId id="2720" r:id="rId20"/>
    <p:sldId id="2875" r:id="rId21"/>
    <p:sldId id="2705" r:id="rId22"/>
    <p:sldId id="2153" r:id="rId23"/>
    <p:sldId id="2152" r:id="rId24"/>
    <p:sldId id="2169" r:id="rId25"/>
    <p:sldId id="2171" r:id="rId26"/>
    <p:sldId id="2173" r:id="rId27"/>
    <p:sldId id="2172" r:id="rId28"/>
    <p:sldId id="2722" r:id="rId29"/>
    <p:sldId id="2116" r:id="rId30"/>
    <p:sldId id="2764" r:id="rId31"/>
    <p:sldId id="2695" r:id="rId32"/>
    <p:sldId id="2688" r:id="rId33"/>
    <p:sldId id="2689" r:id="rId34"/>
    <p:sldId id="2691" r:id="rId35"/>
    <p:sldId id="2692" r:id="rId36"/>
    <p:sldId id="2693" r:id="rId37"/>
    <p:sldId id="2694" r:id="rId38"/>
    <p:sldId id="2785" r:id="rId39"/>
    <p:sldId id="2788" r:id="rId40"/>
    <p:sldId id="2786" r:id="rId41"/>
    <p:sldId id="2814" r:id="rId42"/>
    <p:sldId id="2815" r:id="rId43"/>
    <p:sldId id="2816" r:id="rId44"/>
    <p:sldId id="2791" r:id="rId45"/>
    <p:sldId id="2118" r:id="rId46"/>
    <p:sldId id="2105" r:id="rId47"/>
    <p:sldId id="2770" r:id="rId48"/>
    <p:sldId id="2777" r:id="rId49"/>
    <p:sldId id="2771" r:id="rId50"/>
    <p:sldId id="2778" r:id="rId51"/>
    <p:sldId id="2772" r:id="rId52"/>
    <p:sldId id="2774" r:id="rId53"/>
    <p:sldId id="2775" r:id="rId54"/>
    <p:sldId id="2780" r:id="rId55"/>
    <p:sldId id="2781" r:id="rId56"/>
    <p:sldId id="2783" r:id="rId57"/>
    <p:sldId id="2782" r:id="rId58"/>
    <p:sldId id="2787" r:id="rId59"/>
    <p:sldId id="2784" r:id="rId60"/>
    <p:sldId id="2857" r:id="rId61"/>
    <p:sldId id="2729" r:id="rId62"/>
    <p:sldId id="2730" r:id="rId63"/>
    <p:sldId id="2731" r:id="rId64"/>
    <p:sldId id="2732" r:id="rId65"/>
    <p:sldId id="2733" r:id="rId66"/>
  </p:sldIdLst>
  <p:sldSz cx="12192000" cy="6858000"/>
  <p:notesSz cx="6858000" cy="9144000"/>
  <p:defaultText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ories" id="{22D0C70A-7CA2-4E48-AC72-6C9BABF87253}">
          <p14:sldIdLst/>
        </p14:section>
        <p14:section name="Storytelling Risks" id="{8D6CB492-1388-4686-AA7D-EA4536A6183F}">
          <p14:sldIdLst/>
        </p14:section>
        <p14:section name="Additional Slides" id="{0C38CAEA-943E-4670-9887-B299E2BDD2C0}">
          <p14:sldIdLst>
            <p14:sldId id="2779"/>
            <p14:sldId id="2810"/>
            <p14:sldId id="2149"/>
            <p14:sldId id="2157"/>
            <p14:sldId id="2176"/>
            <p14:sldId id="2873"/>
            <p14:sldId id="2700"/>
            <p14:sldId id="2872"/>
            <p14:sldId id="2718"/>
            <p14:sldId id="2761"/>
            <p14:sldId id="2683"/>
            <p14:sldId id="2175"/>
            <p14:sldId id="2679"/>
            <p14:sldId id="2681"/>
            <p14:sldId id="2682"/>
            <p14:sldId id="2720"/>
            <p14:sldId id="2875"/>
            <p14:sldId id="2705"/>
            <p14:sldId id="2153"/>
            <p14:sldId id="2152"/>
            <p14:sldId id="2169"/>
            <p14:sldId id="2171"/>
            <p14:sldId id="2173"/>
            <p14:sldId id="2172"/>
            <p14:sldId id="2722"/>
            <p14:sldId id="2116"/>
            <p14:sldId id="2764"/>
            <p14:sldId id="2695"/>
            <p14:sldId id="2688"/>
            <p14:sldId id="2689"/>
            <p14:sldId id="2691"/>
            <p14:sldId id="2692"/>
            <p14:sldId id="2693"/>
            <p14:sldId id="2694"/>
            <p14:sldId id="2785"/>
            <p14:sldId id="2788"/>
            <p14:sldId id="2786"/>
            <p14:sldId id="2814"/>
            <p14:sldId id="2815"/>
            <p14:sldId id="2816"/>
            <p14:sldId id="2791"/>
            <p14:sldId id="2118"/>
            <p14:sldId id="2105"/>
            <p14:sldId id="2770"/>
            <p14:sldId id="2777"/>
            <p14:sldId id="2771"/>
            <p14:sldId id="2778"/>
            <p14:sldId id="2772"/>
            <p14:sldId id="2774"/>
            <p14:sldId id="2775"/>
            <p14:sldId id="2780"/>
            <p14:sldId id="2781"/>
            <p14:sldId id="2783"/>
            <p14:sldId id="2782"/>
            <p14:sldId id="2787"/>
            <p14:sldId id="2784"/>
            <p14:sldId id="2857"/>
            <p14:sldId id="2729"/>
            <p14:sldId id="2730"/>
            <p14:sldId id="2731"/>
            <p14:sldId id="2732"/>
            <p14:sldId id="273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B932"/>
    <a:srgbClr val="202124"/>
    <a:srgbClr val="F2F2F2"/>
    <a:srgbClr val="C8C8C8"/>
    <a:srgbClr val="000000"/>
    <a:srgbClr val="549E39"/>
    <a:srgbClr val="FCFCFC"/>
    <a:srgbClr val="A5300F"/>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09E7D2-7294-4242-B518-014A5DB1B041}" v="1" dt="2023-01-03T23:51:13.3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073" autoAdjust="0"/>
    <p:restoredTop sz="95006" autoAdjust="0"/>
  </p:normalViewPr>
  <p:slideViewPr>
    <p:cSldViewPr snapToGrid="0">
      <p:cViewPr varScale="1">
        <p:scale>
          <a:sx n="89" d="100"/>
          <a:sy n="89" d="100"/>
        </p:scale>
        <p:origin x="75" y="375"/>
      </p:cViewPr>
      <p:guideLst>
        <p:guide orient="horz" pos="2160"/>
        <p:guide pos="3840"/>
      </p:guideLst>
    </p:cSldViewPr>
  </p:slideViewPr>
  <p:notesTextViewPr>
    <p:cViewPr>
      <p:scale>
        <a:sx n="1" d="1"/>
        <a:sy n="1" d="1"/>
      </p:scale>
      <p:origin x="0" y="0"/>
    </p:cViewPr>
  </p:notesTextViewPr>
  <p:sorterViewPr>
    <p:cViewPr varScale="1">
      <p:scale>
        <a:sx n="1" d="1"/>
        <a:sy n="1" d="1"/>
      </p:scale>
      <p:origin x="0" y="-19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Davies" userId="a7716480-a979-4e36-af22-670e0746e8b5" providerId="ADAL" clId="{4409E7D2-7294-4242-B518-014A5DB1B041}"/>
    <pc:docChg chg="addSld delSld modSld delSection modSection">
      <pc:chgData name="Stephen Davies" userId="a7716480-a979-4e36-af22-670e0746e8b5" providerId="ADAL" clId="{4409E7D2-7294-4242-B518-014A5DB1B041}" dt="2023-01-03T23:51:13.309" v="14"/>
      <pc:docMkLst>
        <pc:docMk/>
      </pc:docMkLst>
      <pc:sldChg chg="del">
        <pc:chgData name="Stephen Davies" userId="a7716480-a979-4e36-af22-670e0746e8b5" providerId="ADAL" clId="{4409E7D2-7294-4242-B518-014A5DB1B041}" dt="2022-12-28T20:00:36.310" v="0" actId="47"/>
        <pc:sldMkLst>
          <pc:docMk/>
          <pc:sldMk cId="4241539238" sldId="256"/>
        </pc:sldMkLst>
      </pc:sldChg>
      <pc:sldChg chg="del">
        <pc:chgData name="Stephen Davies" userId="a7716480-a979-4e36-af22-670e0746e8b5" providerId="ADAL" clId="{4409E7D2-7294-4242-B518-014A5DB1B041}" dt="2022-12-28T20:00:36.310" v="0" actId="47"/>
        <pc:sldMkLst>
          <pc:docMk/>
          <pc:sldMk cId="2048534819" sldId="258"/>
        </pc:sldMkLst>
      </pc:sldChg>
      <pc:sldChg chg="del">
        <pc:chgData name="Stephen Davies" userId="a7716480-a979-4e36-af22-670e0746e8b5" providerId="ADAL" clId="{4409E7D2-7294-4242-B518-014A5DB1B041}" dt="2022-12-28T20:00:36.310" v="0" actId="47"/>
        <pc:sldMkLst>
          <pc:docMk/>
          <pc:sldMk cId="802996622" sldId="273"/>
        </pc:sldMkLst>
      </pc:sldChg>
      <pc:sldChg chg="del">
        <pc:chgData name="Stephen Davies" userId="a7716480-a979-4e36-af22-670e0746e8b5" providerId="ADAL" clId="{4409E7D2-7294-4242-B518-014A5DB1B041}" dt="2022-12-28T20:00:36.310" v="0" actId="47"/>
        <pc:sldMkLst>
          <pc:docMk/>
          <pc:sldMk cId="3791405813" sldId="277"/>
        </pc:sldMkLst>
      </pc:sldChg>
      <pc:sldChg chg="del">
        <pc:chgData name="Stephen Davies" userId="a7716480-a979-4e36-af22-670e0746e8b5" providerId="ADAL" clId="{4409E7D2-7294-4242-B518-014A5DB1B041}" dt="2022-12-28T20:00:36.310" v="0" actId="47"/>
        <pc:sldMkLst>
          <pc:docMk/>
          <pc:sldMk cId="3450497429" sldId="278"/>
        </pc:sldMkLst>
      </pc:sldChg>
      <pc:sldChg chg="del">
        <pc:chgData name="Stephen Davies" userId="a7716480-a979-4e36-af22-670e0746e8b5" providerId="ADAL" clId="{4409E7D2-7294-4242-B518-014A5DB1B041}" dt="2022-12-28T20:00:36.310" v="0" actId="47"/>
        <pc:sldMkLst>
          <pc:docMk/>
          <pc:sldMk cId="2399672445" sldId="329"/>
        </pc:sldMkLst>
      </pc:sldChg>
      <pc:sldChg chg="del">
        <pc:chgData name="Stephen Davies" userId="a7716480-a979-4e36-af22-670e0746e8b5" providerId="ADAL" clId="{4409E7D2-7294-4242-B518-014A5DB1B041}" dt="2022-12-28T20:00:36.310" v="0" actId="47"/>
        <pc:sldMkLst>
          <pc:docMk/>
          <pc:sldMk cId="3180590871" sldId="335"/>
        </pc:sldMkLst>
      </pc:sldChg>
      <pc:sldChg chg="del">
        <pc:chgData name="Stephen Davies" userId="a7716480-a979-4e36-af22-670e0746e8b5" providerId="ADAL" clId="{4409E7D2-7294-4242-B518-014A5DB1B041}" dt="2022-12-28T20:00:36.310" v="0" actId="47"/>
        <pc:sldMkLst>
          <pc:docMk/>
          <pc:sldMk cId="2030032578" sldId="336"/>
        </pc:sldMkLst>
      </pc:sldChg>
      <pc:sldChg chg="del">
        <pc:chgData name="Stephen Davies" userId="a7716480-a979-4e36-af22-670e0746e8b5" providerId="ADAL" clId="{4409E7D2-7294-4242-B518-014A5DB1B041}" dt="2022-12-28T20:00:36.310" v="0" actId="47"/>
        <pc:sldMkLst>
          <pc:docMk/>
          <pc:sldMk cId="2469095553" sldId="337"/>
        </pc:sldMkLst>
      </pc:sldChg>
      <pc:sldChg chg="del">
        <pc:chgData name="Stephen Davies" userId="a7716480-a979-4e36-af22-670e0746e8b5" providerId="ADAL" clId="{4409E7D2-7294-4242-B518-014A5DB1B041}" dt="2022-12-28T20:00:36.310" v="0" actId="47"/>
        <pc:sldMkLst>
          <pc:docMk/>
          <pc:sldMk cId="3304003958" sldId="338"/>
        </pc:sldMkLst>
      </pc:sldChg>
      <pc:sldChg chg="del">
        <pc:chgData name="Stephen Davies" userId="a7716480-a979-4e36-af22-670e0746e8b5" providerId="ADAL" clId="{4409E7D2-7294-4242-B518-014A5DB1B041}" dt="2022-12-28T20:00:36.310" v="0" actId="47"/>
        <pc:sldMkLst>
          <pc:docMk/>
          <pc:sldMk cId="772246381" sldId="339"/>
        </pc:sldMkLst>
      </pc:sldChg>
      <pc:sldChg chg="del">
        <pc:chgData name="Stephen Davies" userId="a7716480-a979-4e36-af22-670e0746e8b5" providerId="ADAL" clId="{4409E7D2-7294-4242-B518-014A5DB1B041}" dt="2022-12-28T20:00:36.310" v="0" actId="47"/>
        <pc:sldMkLst>
          <pc:docMk/>
          <pc:sldMk cId="3528190243" sldId="350"/>
        </pc:sldMkLst>
      </pc:sldChg>
      <pc:sldChg chg="del">
        <pc:chgData name="Stephen Davies" userId="a7716480-a979-4e36-af22-670e0746e8b5" providerId="ADAL" clId="{4409E7D2-7294-4242-B518-014A5DB1B041}" dt="2022-12-28T20:00:36.310" v="0" actId="47"/>
        <pc:sldMkLst>
          <pc:docMk/>
          <pc:sldMk cId="2528524532" sldId="351"/>
        </pc:sldMkLst>
      </pc:sldChg>
      <pc:sldChg chg="del">
        <pc:chgData name="Stephen Davies" userId="a7716480-a979-4e36-af22-670e0746e8b5" providerId="ADAL" clId="{4409E7D2-7294-4242-B518-014A5DB1B041}" dt="2022-12-28T20:00:36.310" v="0" actId="47"/>
        <pc:sldMkLst>
          <pc:docMk/>
          <pc:sldMk cId="294575204" sldId="352"/>
        </pc:sldMkLst>
      </pc:sldChg>
      <pc:sldChg chg="del">
        <pc:chgData name="Stephen Davies" userId="a7716480-a979-4e36-af22-670e0746e8b5" providerId="ADAL" clId="{4409E7D2-7294-4242-B518-014A5DB1B041}" dt="2022-12-28T20:00:36.310" v="0" actId="47"/>
        <pc:sldMkLst>
          <pc:docMk/>
          <pc:sldMk cId="1390025916" sldId="353"/>
        </pc:sldMkLst>
      </pc:sldChg>
      <pc:sldChg chg="del">
        <pc:chgData name="Stephen Davies" userId="a7716480-a979-4e36-af22-670e0746e8b5" providerId="ADAL" clId="{4409E7D2-7294-4242-B518-014A5DB1B041}" dt="2022-12-28T20:00:36.310" v="0" actId="47"/>
        <pc:sldMkLst>
          <pc:docMk/>
          <pc:sldMk cId="3340154799" sldId="357"/>
        </pc:sldMkLst>
      </pc:sldChg>
      <pc:sldChg chg="del">
        <pc:chgData name="Stephen Davies" userId="a7716480-a979-4e36-af22-670e0746e8b5" providerId="ADAL" clId="{4409E7D2-7294-4242-B518-014A5DB1B041}" dt="2022-12-28T20:00:36.310" v="0" actId="47"/>
        <pc:sldMkLst>
          <pc:docMk/>
          <pc:sldMk cId="4003809405" sldId="358"/>
        </pc:sldMkLst>
      </pc:sldChg>
      <pc:sldChg chg="del">
        <pc:chgData name="Stephen Davies" userId="a7716480-a979-4e36-af22-670e0746e8b5" providerId="ADAL" clId="{4409E7D2-7294-4242-B518-014A5DB1B041}" dt="2022-12-28T20:00:36.310" v="0" actId="47"/>
        <pc:sldMkLst>
          <pc:docMk/>
          <pc:sldMk cId="1111602027" sldId="360"/>
        </pc:sldMkLst>
      </pc:sldChg>
      <pc:sldChg chg="del">
        <pc:chgData name="Stephen Davies" userId="a7716480-a979-4e36-af22-670e0746e8b5" providerId="ADAL" clId="{4409E7D2-7294-4242-B518-014A5DB1B041}" dt="2022-12-28T20:00:36.310" v="0" actId="47"/>
        <pc:sldMkLst>
          <pc:docMk/>
          <pc:sldMk cId="1937690170" sldId="361"/>
        </pc:sldMkLst>
      </pc:sldChg>
      <pc:sldChg chg="del">
        <pc:chgData name="Stephen Davies" userId="a7716480-a979-4e36-af22-670e0746e8b5" providerId="ADAL" clId="{4409E7D2-7294-4242-B518-014A5DB1B041}" dt="2022-12-28T20:00:36.310" v="0" actId="47"/>
        <pc:sldMkLst>
          <pc:docMk/>
          <pc:sldMk cId="3872324641" sldId="363"/>
        </pc:sldMkLst>
      </pc:sldChg>
      <pc:sldChg chg="del">
        <pc:chgData name="Stephen Davies" userId="a7716480-a979-4e36-af22-670e0746e8b5" providerId="ADAL" clId="{4409E7D2-7294-4242-B518-014A5DB1B041}" dt="2022-12-28T20:00:36.310" v="0" actId="47"/>
        <pc:sldMkLst>
          <pc:docMk/>
          <pc:sldMk cId="589555826" sldId="374"/>
        </pc:sldMkLst>
      </pc:sldChg>
      <pc:sldChg chg="del">
        <pc:chgData name="Stephen Davies" userId="a7716480-a979-4e36-af22-670e0746e8b5" providerId="ADAL" clId="{4409E7D2-7294-4242-B518-014A5DB1B041}" dt="2022-12-28T20:00:36.310" v="0" actId="47"/>
        <pc:sldMkLst>
          <pc:docMk/>
          <pc:sldMk cId="3696857280" sldId="391"/>
        </pc:sldMkLst>
      </pc:sldChg>
      <pc:sldChg chg="del">
        <pc:chgData name="Stephen Davies" userId="a7716480-a979-4e36-af22-670e0746e8b5" providerId="ADAL" clId="{4409E7D2-7294-4242-B518-014A5DB1B041}" dt="2022-12-28T20:00:36.310" v="0" actId="47"/>
        <pc:sldMkLst>
          <pc:docMk/>
          <pc:sldMk cId="2030061460" sldId="1477"/>
        </pc:sldMkLst>
      </pc:sldChg>
      <pc:sldChg chg="del">
        <pc:chgData name="Stephen Davies" userId="a7716480-a979-4e36-af22-670e0746e8b5" providerId="ADAL" clId="{4409E7D2-7294-4242-B518-014A5DB1B041}" dt="2022-12-28T20:00:36.310" v="0" actId="47"/>
        <pc:sldMkLst>
          <pc:docMk/>
          <pc:sldMk cId="245964058" sldId="1479"/>
        </pc:sldMkLst>
      </pc:sldChg>
      <pc:sldChg chg="del">
        <pc:chgData name="Stephen Davies" userId="a7716480-a979-4e36-af22-670e0746e8b5" providerId="ADAL" clId="{4409E7D2-7294-4242-B518-014A5DB1B041}" dt="2022-12-28T20:00:36.310" v="0" actId="47"/>
        <pc:sldMkLst>
          <pc:docMk/>
          <pc:sldMk cId="4036104976" sldId="1480"/>
        </pc:sldMkLst>
      </pc:sldChg>
      <pc:sldChg chg="del">
        <pc:chgData name="Stephen Davies" userId="a7716480-a979-4e36-af22-670e0746e8b5" providerId="ADAL" clId="{4409E7D2-7294-4242-B518-014A5DB1B041}" dt="2022-12-28T20:00:36.310" v="0" actId="47"/>
        <pc:sldMkLst>
          <pc:docMk/>
          <pc:sldMk cId="24880634" sldId="1482"/>
        </pc:sldMkLst>
      </pc:sldChg>
      <pc:sldChg chg="del">
        <pc:chgData name="Stephen Davies" userId="a7716480-a979-4e36-af22-670e0746e8b5" providerId="ADAL" clId="{4409E7D2-7294-4242-B518-014A5DB1B041}" dt="2022-12-28T20:00:36.310" v="0" actId="47"/>
        <pc:sldMkLst>
          <pc:docMk/>
          <pc:sldMk cId="642792548" sldId="1486"/>
        </pc:sldMkLst>
      </pc:sldChg>
      <pc:sldChg chg="del">
        <pc:chgData name="Stephen Davies" userId="a7716480-a979-4e36-af22-670e0746e8b5" providerId="ADAL" clId="{4409E7D2-7294-4242-B518-014A5DB1B041}" dt="2022-12-28T20:00:36.310" v="0" actId="47"/>
        <pc:sldMkLst>
          <pc:docMk/>
          <pc:sldMk cId="2404136764" sldId="1487"/>
        </pc:sldMkLst>
      </pc:sldChg>
      <pc:sldChg chg="del">
        <pc:chgData name="Stephen Davies" userId="a7716480-a979-4e36-af22-670e0746e8b5" providerId="ADAL" clId="{4409E7D2-7294-4242-B518-014A5DB1B041}" dt="2022-12-28T20:00:36.310" v="0" actId="47"/>
        <pc:sldMkLst>
          <pc:docMk/>
          <pc:sldMk cId="2139335607" sldId="1516"/>
        </pc:sldMkLst>
      </pc:sldChg>
      <pc:sldChg chg="del">
        <pc:chgData name="Stephen Davies" userId="a7716480-a979-4e36-af22-670e0746e8b5" providerId="ADAL" clId="{4409E7D2-7294-4242-B518-014A5DB1B041}" dt="2022-12-28T20:00:36.310" v="0" actId="47"/>
        <pc:sldMkLst>
          <pc:docMk/>
          <pc:sldMk cId="2923039599" sldId="1519"/>
        </pc:sldMkLst>
      </pc:sldChg>
      <pc:sldChg chg="del">
        <pc:chgData name="Stephen Davies" userId="a7716480-a979-4e36-af22-670e0746e8b5" providerId="ADAL" clId="{4409E7D2-7294-4242-B518-014A5DB1B041}" dt="2022-12-28T20:00:36.310" v="0" actId="47"/>
        <pc:sldMkLst>
          <pc:docMk/>
          <pc:sldMk cId="982268932" sldId="1543"/>
        </pc:sldMkLst>
      </pc:sldChg>
      <pc:sldChg chg="del">
        <pc:chgData name="Stephen Davies" userId="a7716480-a979-4e36-af22-670e0746e8b5" providerId="ADAL" clId="{4409E7D2-7294-4242-B518-014A5DB1B041}" dt="2022-12-28T20:00:36.310" v="0" actId="47"/>
        <pc:sldMkLst>
          <pc:docMk/>
          <pc:sldMk cId="1179930448" sldId="1795"/>
        </pc:sldMkLst>
      </pc:sldChg>
      <pc:sldChg chg="del">
        <pc:chgData name="Stephen Davies" userId="a7716480-a979-4e36-af22-670e0746e8b5" providerId="ADAL" clId="{4409E7D2-7294-4242-B518-014A5DB1B041}" dt="2022-12-28T20:00:36.310" v="0" actId="47"/>
        <pc:sldMkLst>
          <pc:docMk/>
          <pc:sldMk cId="255105710" sldId="1807"/>
        </pc:sldMkLst>
      </pc:sldChg>
      <pc:sldChg chg="del">
        <pc:chgData name="Stephen Davies" userId="a7716480-a979-4e36-af22-670e0746e8b5" providerId="ADAL" clId="{4409E7D2-7294-4242-B518-014A5DB1B041}" dt="2022-12-28T20:00:36.310" v="0" actId="47"/>
        <pc:sldMkLst>
          <pc:docMk/>
          <pc:sldMk cId="3377899829" sldId="1820"/>
        </pc:sldMkLst>
      </pc:sldChg>
      <pc:sldChg chg="del">
        <pc:chgData name="Stephen Davies" userId="a7716480-a979-4e36-af22-670e0746e8b5" providerId="ADAL" clId="{4409E7D2-7294-4242-B518-014A5DB1B041}" dt="2022-12-28T20:00:36.310" v="0" actId="47"/>
        <pc:sldMkLst>
          <pc:docMk/>
          <pc:sldMk cId="2457103372" sldId="1823"/>
        </pc:sldMkLst>
      </pc:sldChg>
      <pc:sldChg chg="del">
        <pc:chgData name="Stephen Davies" userId="a7716480-a979-4e36-af22-670e0746e8b5" providerId="ADAL" clId="{4409E7D2-7294-4242-B518-014A5DB1B041}" dt="2022-12-28T20:00:36.310" v="0" actId="47"/>
        <pc:sldMkLst>
          <pc:docMk/>
          <pc:sldMk cId="1281431086" sldId="1824"/>
        </pc:sldMkLst>
      </pc:sldChg>
      <pc:sldChg chg="del">
        <pc:chgData name="Stephen Davies" userId="a7716480-a979-4e36-af22-670e0746e8b5" providerId="ADAL" clId="{4409E7D2-7294-4242-B518-014A5DB1B041}" dt="2022-12-28T20:00:36.310" v="0" actId="47"/>
        <pc:sldMkLst>
          <pc:docMk/>
          <pc:sldMk cId="4252744177" sldId="1831"/>
        </pc:sldMkLst>
      </pc:sldChg>
      <pc:sldChg chg="del">
        <pc:chgData name="Stephen Davies" userId="a7716480-a979-4e36-af22-670e0746e8b5" providerId="ADAL" clId="{4409E7D2-7294-4242-B518-014A5DB1B041}" dt="2022-12-28T20:00:36.310" v="0" actId="47"/>
        <pc:sldMkLst>
          <pc:docMk/>
          <pc:sldMk cId="267854823" sldId="1932"/>
        </pc:sldMkLst>
      </pc:sldChg>
      <pc:sldChg chg="del">
        <pc:chgData name="Stephen Davies" userId="a7716480-a979-4e36-af22-670e0746e8b5" providerId="ADAL" clId="{4409E7D2-7294-4242-B518-014A5DB1B041}" dt="2022-12-28T20:00:36.310" v="0" actId="47"/>
        <pc:sldMkLst>
          <pc:docMk/>
          <pc:sldMk cId="1132612825" sldId="1940"/>
        </pc:sldMkLst>
      </pc:sldChg>
      <pc:sldChg chg="del">
        <pc:chgData name="Stephen Davies" userId="a7716480-a979-4e36-af22-670e0746e8b5" providerId="ADAL" clId="{4409E7D2-7294-4242-B518-014A5DB1B041}" dt="2022-12-28T20:00:36.310" v="0" actId="47"/>
        <pc:sldMkLst>
          <pc:docMk/>
          <pc:sldMk cId="915103215" sldId="1946"/>
        </pc:sldMkLst>
      </pc:sldChg>
      <pc:sldChg chg="del">
        <pc:chgData name="Stephen Davies" userId="a7716480-a979-4e36-af22-670e0746e8b5" providerId="ADAL" clId="{4409E7D2-7294-4242-B518-014A5DB1B041}" dt="2022-12-28T20:00:36.310" v="0" actId="47"/>
        <pc:sldMkLst>
          <pc:docMk/>
          <pc:sldMk cId="3382108579" sldId="1948"/>
        </pc:sldMkLst>
      </pc:sldChg>
      <pc:sldChg chg="del">
        <pc:chgData name="Stephen Davies" userId="a7716480-a979-4e36-af22-670e0746e8b5" providerId="ADAL" clId="{4409E7D2-7294-4242-B518-014A5DB1B041}" dt="2022-12-28T20:00:36.310" v="0" actId="47"/>
        <pc:sldMkLst>
          <pc:docMk/>
          <pc:sldMk cId="547975884" sldId="1952"/>
        </pc:sldMkLst>
      </pc:sldChg>
      <pc:sldChg chg="del">
        <pc:chgData name="Stephen Davies" userId="a7716480-a979-4e36-af22-670e0746e8b5" providerId="ADAL" clId="{4409E7D2-7294-4242-B518-014A5DB1B041}" dt="2022-12-28T20:00:36.310" v="0" actId="47"/>
        <pc:sldMkLst>
          <pc:docMk/>
          <pc:sldMk cId="915390426" sldId="1953"/>
        </pc:sldMkLst>
      </pc:sldChg>
      <pc:sldChg chg="del">
        <pc:chgData name="Stephen Davies" userId="a7716480-a979-4e36-af22-670e0746e8b5" providerId="ADAL" clId="{4409E7D2-7294-4242-B518-014A5DB1B041}" dt="2022-12-28T20:00:36.310" v="0" actId="47"/>
        <pc:sldMkLst>
          <pc:docMk/>
          <pc:sldMk cId="1801312359" sldId="1954"/>
        </pc:sldMkLst>
      </pc:sldChg>
      <pc:sldChg chg="del">
        <pc:chgData name="Stephen Davies" userId="a7716480-a979-4e36-af22-670e0746e8b5" providerId="ADAL" clId="{4409E7D2-7294-4242-B518-014A5DB1B041}" dt="2022-12-28T20:00:36.310" v="0" actId="47"/>
        <pc:sldMkLst>
          <pc:docMk/>
          <pc:sldMk cId="3295430910" sldId="1955"/>
        </pc:sldMkLst>
      </pc:sldChg>
      <pc:sldChg chg="del">
        <pc:chgData name="Stephen Davies" userId="a7716480-a979-4e36-af22-670e0746e8b5" providerId="ADAL" clId="{4409E7D2-7294-4242-B518-014A5DB1B041}" dt="2022-12-28T20:00:36.310" v="0" actId="47"/>
        <pc:sldMkLst>
          <pc:docMk/>
          <pc:sldMk cId="4192011709" sldId="1975"/>
        </pc:sldMkLst>
      </pc:sldChg>
      <pc:sldChg chg="del">
        <pc:chgData name="Stephen Davies" userId="a7716480-a979-4e36-af22-670e0746e8b5" providerId="ADAL" clId="{4409E7D2-7294-4242-B518-014A5DB1B041}" dt="2022-12-28T20:00:36.310" v="0" actId="47"/>
        <pc:sldMkLst>
          <pc:docMk/>
          <pc:sldMk cId="2989340190" sldId="1976"/>
        </pc:sldMkLst>
      </pc:sldChg>
      <pc:sldChg chg="del">
        <pc:chgData name="Stephen Davies" userId="a7716480-a979-4e36-af22-670e0746e8b5" providerId="ADAL" clId="{4409E7D2-7294-4242-B518-014A5DB1B041}" dt="2022-12-28T20:00:36.310" v="0" actId="47"/>
        <pc:sldMkLst>
          <pc:docMk/>
          <pc:sldMk cId="3952914572" sldId="1977"/>
        </pc:sldMkLst>
      </pc:sldChg>
      <pc:sldChg chg="del">
        <pc:chgData name="Stephen Davies" userId="a7716480-a979-4e36-af22-670e0746e8b5" providerId="ADAL" clId="{4409E7D2-7294-4242-B518-014A5DB1B041}" dt="2022-12-28T20:00:36.310" v="0" actId="47"/>
        <pc:sldMkLst>
          <pc:docMk/>
          <pc:sldMk cId="133806891" sldId="2001"/>
        </pc:sldMkLst>
      </pc:sldChg>
      <pc:sldChg chg="del">
        <pc:chgData name="Stephen Davies" userId="a7716480-a979-4e36-af22-670e0746e8b5" providerId="ADAL" clId="{4409E7D2-7294-4242-B518-014A5DB1B041}" dt="2022-12-28T20:00:36.310" v="0" actId="47"/>
        <pc:sldMkLst>
          <pc:docMk/>
          <pc:sldMk cId="3037882553" sldId="2002"/>
        </pc:sldMkLst>
      </pc:sldChg>
      <pc:sldChg chg="del">
        <pc:chgData name="Stephen Davies" userId="a7716480-a979-4e36-af22-670e0746e8b5" providerId="ADAL" clId="{4409E7D2-7294-4242-B518-014A5DB1B041}" dt="2022-12-28T20:00:36.310" v="0" actId="47"/>
        <pc:sldMkLst>
          <pc:docMk/>
          <pc:sldMk cId="3977421106" sldId="2003"/>
        </pc:sldMkLst>
      </pc:sldChg>
      <pc:sldChg chg="del">
        <pc:chgData name="Stephen Davies" userId="a7716480-a979-4e36-af22-670e0746e8b5" providerId="ADAL" clId="{4409E7D2-7294-4242-B518-014A5DB1B041}" dt="2022-12-28T20:00:36.310" v="0" actId="47"/>
        <pc:sldMkLst>
          <pc:docMk/>
          <pc:sldMk cId="816574488" sldId="2004"/>
        </pc:sldMkLst>
      </pc:sldChg>
      <pc:sldChg chg="del">
        <pc:chgData name="Stephen Davies" userId="a7716480-a979-4e36-af22-670e0746e8b5" providerId="ADAL" clId="{4409E7D2-7294-4242-B518-014A5DB1B041}" dt="2022-12-28T20:00:36.310" v="0" actId="47"/>
        <pc:sldMkLst>
          <pc:docMk/>
          <pc:sldMk cId="3944862553" sldId="2005"/>
        </pc:sldMkLst>
      </pc:sldChg>
      <pc:sldChg chg="del">
        <pc:chgData name="Stephen Davies" userId="a7716480-a979-4e36-af22-670e0746e8b5" providerId="ADAL" clId="{4409E7D2-7294-4242-B518-014A5DB1B041}" dt="2022-12-28T20:00:36.310" v="0" actId="47"/>
        <pc:sldMkLst>
          <pc:docMk/>
          <pc:sldMk cId="3412796205" sldId="2010"/>
        </pc:sldMkLst>
      </pc:sldChg>
      <pc:sldChg chg="del">
        <pc:chgData name="Stephen Davies" userId="a7716480-a979-4e36-af22-670e0746e8b5" providerId="ADAL" clId="{4409E7D2-7294-4242-B518-014A5DB1B041}" dt="2022-12-28T20:00:36.310" v="0" actId="47"/>
        <pc:sldMkLst>
          <pc:docMk/>
          <pc:sldMk cId="3454391565" sldId="2012"/>
        </pc:sldMkLst>
      </pc:sldChg>
      <pc:sldChg chg="del">
        <pc:chgData name="Stephen Davies" userId="a7716480-a979-4e36-af22-670e0746e8b5" providerId="ADAL" clId="{4409E7D2-7294-4242-B518-014A5DB1B041}" dt="2022-12-28T20:00:36.310" v="0" actId="47"/>
        <pc:sldMkLst>
          <pc:docMk/>
          <pc:sldMk cId="3504963765" sldId="2027"/>
        </pc:sldMkLst>
      </pc:sldChg>
      <pc:sldChg chg="del">
        <pc:chgData name="Stephen Davies" userId="a7716480-a979-4e36-af22-670e0746e8b5" providerId="ADAL" clId="{4409E7D2-7294-4242-B518-014A5DB1B041}" dt="2022-12-28T20:00:36.310" v="0" actId="47"/>
        <pc:sldMkLst>
          <pc:docMk/>
          <pc:sldMk cId="2384040357" sldId="2030"/>
        </pc:sldMkLst>
      </pc:sldChg>
      <pc:sldChg chg="del">
        <pc:chgData name="Stephen Davies" userId="a7716480-a979-4e36-af22-670e0746e8b5" providerId="ADAL" clId="{4409E7D2-7294-4242-B518-014A5DB1B041}" dt="2022-12-28T20:00:36.310" v="0" actId="47"/>
        <pc:sldMkLst>
          <pc:docMk/>
          <pc:sldMk cId="1552198750" sldId="2032"/>
        </pc:sldMkLst>
      </pc:sldChg>
      <pc:sldChg chg="del">
        <pc:chgData name="Stephen Davies" userId="a7716480-a979-4e36-af22-670e0746e8b5" providerId="ADAL" clId="{4409E7D2-7294-4242-B518-014A5DB1B041}" dt="2022-12-28T20:00:36.310" v="0" actId="47"/>
        <pc:sldMkLst>
          <pc:docMk/>
          <pc:sldMk cId="2857182310" sldId="2077"/>
        </pc:sldMkLst>
      </pc:sldChg>
      <pc:sldChg chg="del">
        <pc:chgData name="Stephen Davies" userId="a7716480-a979-4e36-af22-670e0746e8b5" providerId="ADAL" clId="{4409E7D2-7294-4242-B518-014A5DB1B041}" dt="2022-12-28T20:00:36.310" v="0" actId="47"/>
        <pc:sldMkLst>
          <pc:docMk/>
          <pc:sldMk cId="2057795109" sldId="2078"/>
        </pc:sldMkLst>
      </pc:sldChg>
      <pc:sldChg chg="del">
        <pc:chgData name="Stephen Davies" userId="a7716480-a979-4e36-af22-670e0746e8b5" providerId="ADAL" clId="{4409E7D2-7294-4242-B518-014A5DB1B041}" dt="2022-12-28T20:00:36.310" v="0" actId="47"/>
        <pc:sldMkLst>
          <pc:docMk/>
          <pc:sldMk cId="829541460" sldId="2079"/>
        </pc:sldMkLst>
      </pc:sldChg>
      <pc:sldChg chg="del">
        <pc:chgData name="Stephen Davies" userId="a7716480-a979-4e36-af22-670e0746e8b5" providerId="ADAL" clId="{4409E7D2-7294-4242-B518-014A5DB1B041}" dt="2022-12-28T20:00:36.310" v="0" actId="47"/>
        <pc:sldMkLst>
          <pc:docMk/>
          <pc:sldMk cId="647491313" sldId="2080"/>
        </pc:sldMkLst>
      </pc:sldChg>
      <pc:sldChg chg="del">
        <pc:chgData name="Stephen Davies" userId="a7716480-a979-4e36-af22-670e0746e8b5" providerId="ADAL" clId="{4409E7D2-7294-4242-B518-014A5DB1B041}" dt="2022-12-28T20:00:36.310" v="0" actId="47"/>
        <pc:sldMkLst>
          <pc:docMk/>
          <pc:sldMk cId="1903132415" sldId="2088"/>
        </pc:sldMkLst>
      </pc:sldChg>
      <pc:sldChg chg="del">
        <pc:chgData name="Stephen Davies" userId="a7716480-a979-4e36-af22-670e0746e8b5" providerId="ADAL" clId="{4409E7D2-7294-4242-B518-014A5DB1B041}" dt="2022-12-28T20:00:36.310" v="0" actId="47"/>
        <pc:sldMkLst>
          <pc:docMk/>
          <pc:sldMk cId="2686676371" sldId="2099"/>
        </pc:sldMkLst>
      </pc:sldChg>
      <pc:sldChg chg="del">
        <pc:chgData name="Stephen Davies" userId="a7716480-a979-4e36-af22-670e0746e8b5" providerId="ADAL" clId="{4409E7D2-7294-4242-B518-014A5DB1B041}" dt="2022-12-28T20:00:36.310" v="0" actId="47"/>
        <pc:sldMkLst>
          <pc:docMk/>
          <pc:sldMk cId="3379931956" sldId="2100"/>
        </pc:sldMkLst>
      </pc:sldChg>
      <pc:sldChg chg="del">
        <pc:chgData name="Stephen Davies" userId="a7716480-a979-4e36-af22-670e0746e8b5" providerId="ADAL" clId="{4409E7D2-7294-4242-B518-014A5DB1B041}" dt="2022-12-28T20:00:36.310" v="0" actId="47"/>
        <pc:sldMkLst>
          <pc:docMk/>
          <pc:sldMk cId="942701891" sldId="2101"/>
        </pc:sldMkLst>
      </pc:sldChg>
      <pc:sldChg chg="del">
        <pc:chgData name="Stephen Davies" userId="a7716480-a979-4e36-af22-670e0746e8b5" providerId="ADAL" clId="{4409E7D2-7294-4242-B518-014A5DB1B041}" dt="2022-12-28T20:00:36.310" v="0" actId="47"/>
        <pc:sldMkLst>
          <pc:docMk/>
          <pc:sldMk cId="4032717527" sldId="2103"/>
        </pc:sldMkLst>
      </pc:sldChg>
      <pc:sldChg chg="del">
        <pc:chgData name="Stephen Davies" userId="a7716480-a979-4e36-af22-670e0746e8b5" providerId="ADAL" clId="{4409E7D2-7294-4242-B518-014A5DB1B041}" dt="2022-12-28T20:00:36.310" v="0" actId="47"/>
        <pc:sldMkLst>
          <pc:docMk/>
          <pc:sldMk cId="4189579296" sldId="2104"/>
        </pc:sldMkLst>
      </pc:sldChg>
      <pc:sldChg chg="del">
        <pc:chgData name="Stephen Davies" userId="a7716480-a979-4e36-af22-670e0746e8b5" providerId="ADAL" clId="{4409E7D2-7294-4242-B518-014A5DB1B041}" dt="2022-12-28T20:00:36.310" v="0" actId="47"/>
        <pc:sldMkLst>
          <pc:docMk/>
          <pc:sldMk cId="1279011318" sldId="2106"/>
        </pc:sldMkLst>
      </pc:sldChg>
      <pc:sldChg chg="del">
        <pc:chgData name="Stephen Davies" userId="a7716480-a979-4e36-af22-670e0746e8b5" providerId="ADAL" clId="{4409E7D2-7294-4242-B518-014A5DB1B041}" dt="2022-12-28T20:00:36.310" v="0" actId="47"/>
        <pc:sldMkLst>
          <pc:docMk/>
          <pc:sldMk cId="3791374110" sldId="2107"/>
        </pc:sldMkLst>
      </pc:sldChg>
      <pc:sldChg chg="del">
        <pc:chgData name="Stephen Davies" userId="a7716480-a979-4e36-af22-670e0746e8b5" providerId="ADAL" clId="{4409E7D2-7294-4242-B518-014A5DB1B041}" dt="2022-12-28T20:00:36.310" v="0" actId="47"/>
        <pc:sldMkLst>
          <pc:docMk/>
          <pc:sldMk cId="145849755" sldId="2110"/>
        </pc:sldMkLst>
      </pc:sldChg>
      <pc:sldChg chg="del">
        <pc:chgData name="Stephen Davies" userId="a7716480-a979-4e36-af22-670e0746e8b5" providerId="ADAL" clId="{4409E7D2-7294-4242-B518-014A5DB1B041}" dt="2022-12-28T20:00:36.310" v="0" actId="47"/>
        <pc:sldMkLst>
          <pc:docMk/>
          <pc:sldMk cId="4181749062" sldId="2111"/>
        </pc:sldMkLst>
      </pc:sldChg>
      <pc:sldChg chg="del">
        <pc:chgData name="Stephen Davies" userId="a7716480-a979-4e36-af22-670e0746e8b5" providerId="ADAL" clId="{4409E7D2-7294-4242-B518-014A5DB1B041}" dt="2022-12-28T20:00:36.310" v="0" actId="47"/>
        <pc:sldMkLst>
          <pc:docMk/>
          <pc:sldMk cId="3623263465" sldId="2112"/>
        </pc:sldMkLst>
      </pc:sldChg>
      <pc:sldChg chg="del">
        <pc:chgData name="Stephen Davies" userId="a7716480-a979-4e36-af22-670e0746e8b5" providerId="ADAL" clId="{4409E7D2-7294-4242-B518-014A5DB1B041}" dt="2022-12-28T20:00:36.310" v="0" actId="47"/>
        <pc:sldMkLst>
          <pc:docMk/>
          <pc:sldMk cId="1999322285" sldId="2113"/>
        </pc:sldMkLst>
      </pc:sldChg>
      <pc:sldChg chg="del">
        <pc:chgData name="Stephen Davies" userId="a7716480-a979-4e36-af22-670e0746e8b5" providerId="ADAL" clId="{4409E7D2-7294-4242-B518-014A5DB1B041}" dt="2022-12-28T20:00:36.310" v="0" actId="47"/>
        <pc:sldMkLst>
          <pc:docMk/>
          <pc:sldMk cId="170034516" sldId="2114"/>
        </pc:sldMkLst>
      </pc:sldChg>
      <pc:sldChg chg="del">
        <pc:chgData name="Stephen Davies" userId="a7716480-a979-4e36-af22-670e0746e8b5" providerId="ADAL" clId="{4409E7D2-7294-4242-B518-014A5DB1B041}" dt="2022-12-28T20:00:36.310" v="0" actId="47"/>
        <pc:sldMkLst>
          <pc:docMk/>
          <pc:sldMk cId="1490596087" sldId="2117"/>
        </pc:sldMkLst>
      </pc:sldChg>
      <pc:sldChg chg="del">
        <pc:chgData name="Stephen Davies" userId="a7716480-a979-4e36-af22-670e0746e8b5" providerId="ADAL" clId="{4409E7D2-7294-4242-B518-014A5DB1B041}" dt="2022-12-28T20:00:36.310" v="0" actId="47"/>
        <pc:sldMkLst>
          <pc:docMk/>
          <pc:sldMk cId="1798353860" sldId="2119"/>
        </pc:sldMkLst>
      </pc:sldChg>
      <pc:sldChg chg="del">
        <pc:chgData name="Stephen Davies" userId="a7716480-a979-4e36-af22-670e0746e8b5" providerId="ADAL" clId="{4409E7D2-7294-4242-B518-014A5DB1B041}" dt="2022-12-28T20:00:36.310" v="0" actId="47"/>
        <pc:sldMkLst>
          <pc:docMk/>
          <pc:sldMk cId="3581346289" sldId="2121"/>
        </pc:sldMkLst>
      </pc:sldChg>
      <pc:sldChg chg="del">
        <pc:chgData name="Stephen Davies" userId="a7716480-a979-4e36-af22-670e0746e8b5" providerId="ADAL" clId="{4409E7D2-7294-4242-B518-014A5DB1B041}" dt="2022-12-28T20:00:36.310" v="0" actId="47"/>
        <pc:sldMkLst>
          <pc:docMk/>
          <pc:sldMk cId="353336994" sldId="2122"/>
        </pc:sldMkLst>
      </pc:sldChg>
      <pc:sldChg chg="del">
        <pc:chgData name="Stephen Davies" userId="a7716480-a979-4e36-af22-670e0746e8b5" providerId="ADAL" clId="{4409E7D2-7294-4242-B518-014A5DB1B041}" dt="2022-12-28T20:00:36.310" v="0" actId="47"/>
        <pc:sldMkLst>
          <pc:docMk/>
          <pc:sldMk cId="1023577044" sldId="2123"/>
        </pc:sldMkLst>
      </pc:sldChg>
      <pc:sldChg chg="del">
        <pc:chgData name="Stephen Davies" userId="a7716480-a979-4e36-af22-670e0746e8b5" providerId="ADAL" clId="{4409E7D2-7294-4242-B518-014A5DB1B041}" dt="2022-12-28T20:00:36.310" v="0" actId="47"/>
        <pc:sldMkLst>
          <pc:docMk/>
          <pc:sldMk cId="754987393" sldId="2124"/>
        </pc:sldMkLst>
      </pc:sldChg>
      <pc:sldChg chg="del">
        <pc:chgData name="Stephen Davies" userId="a7716480-a979-4e36-af22-670e0746e8b5" providerId="ADAL" clId="{4409E7D2-7294-4242-B518-014A5DB1B041}" dt="2022-12-28T20:00:36.310" v="0" actId="47"/>
        <pc:sldMkLst>
          <pc:docMk/>
          <pc:sldMk cId="2044839130" sldId="2127"/>
        </pc:sldMkLst>
      </pc:sldChg>
      <pc:sldChg chg="del">
        <pc:chgData name="Stephen Davies" userId="a7716480-a979-4e36-af22-670e0746e8b5" providerId="ADAL" clId="{4409E7D2-7294-4242-B518-014A5DB1B041}" dt="2022-12-28T20:00:36.310" v="0" actId="47"/>
        <pc:sldMkLst>
          <pc:docMk/>
          <pc:sldMk cId="4048757930" sldId="2139"/>
        </pc:sldMkLst>
      </pc:sldChg>
      <pc:sldChg chg="del">
        <pc:chgData name="Stephen Davies" userId="a7716480-a979-4e36-af22-670e0746e8b5" providerId="ADAL" clId="{4409E7D2-7294-4242-B518-014A5DB1B041}" dt="2022-12-28T20:00:36.310" v="0" actId="47"/>
        <pc:sldMkLst>
          <pc:docMk/>
          <pc:sldMk cId="2172848794" sldId="2140"/>
        </pc:sldMkLst>
      </pc:sldChg>
      <pc:sldChg chg="del">
        <pc:chgData name="Stephen Davies" userId="a7716480-a979-4e36-af22-670e0746e8b5" providerId="ADAL" clId="{4409E7D2-7294-4242-B518-014A5DB1B041}" dt="2022-12-28T20:00:36.310" v="0" actId="47"/>
        <pc:sldMkLst>
          <pc:docMk/>
          <pc:sldMk cId="1684421174" sldId="2142"/>
        </pc:sldMkLst>
      </pc:sldChg>
      <pc:sldChg chg="del">
        <pc:chgData name="Stephen Davies" userId="a7716480-a979-4e36-af22-670e0746e8b5" providerId="ADAL" clId="{4409E7D2-7294-4242-B518-014A5DB1B041}" dt="2022-12-28T20:00:36.310" v="0" actId="47"/>
        <pc:sldMkLst>
          <pc:docMk/>
          <pc:sldMk cId="2181013986" sldId="2144"/>
        </pc:sldMkLst>
      </pc:sldChg>
      <pc:sldChg chg="del">
        <pc:chgData name="Stephen Davies" userId="a7716480-a979-4e36-af22-670e0746e8b5" providerId="ADAL" clId="{4409E7D2-7294-4242-B518-014A5DB1B041}" dt="2022-12-28T20:00:36.310" v="0" actId="47"/>
        <pc:sldMkLst>
          <pc:docMk/>
          <pc:sldMk cId="2477243091" sldId="2147"/>
        </pc:sldMkLst>
      </pc:sldChg>
      <pc:sldChg chg="del">
        <pc:chgData name="Stephen Davies" userId="a7716480-a979-4e36-af22-670e0746e8b5" providerId="ADAL" clId="{4409E7D2-7294-4242-B518-014A5DB1B041}" dt="2022-12-28T20:00:36.310" v="0" actId="47"/>
        <pc:sldMkLst>
          <pc:docMk/>
          <pc:sldMk cId="1662243212" sldId="2148"/>
        </pc:sldMkLst>
      </pc:sldChg>
      <pc:sldChg chg="del">
        <pc:chgData name="Stephen Davies" userId="a7716480-a979-4e36-af22-670e0746e8b5" providerId="ADAL" clId="{4409E7D2-7294-4242-B518-014A5DB1B041}" dt="2022-12-28T20:00:36.310" v="0" actId="47"/>
        <pc:sldMkLst>
          <pc:docMk/>
          <pc:sldMk cId="3984898275" sldId="2150"/>
        </pc:sldMkLst>
      </pc:sldChg>
      <pc:sldChg chg="del">
        <pc:chgData name="Stephen Davies" userId="a7716480-a979-4e36-af22-670e0746e8b5" providerId="ADAL" clId="{4409E7D2-7294-4242-B518-014A5DB1B041}" dt="2022-12-28T20:00:36.310" v="0" actId="47"/>
        <pc:sldMkLst>
          <pc:docMk/>
          <pc:sldMk cId="2042094884" sldId="2154"/>
        </pc:sldMkLst>
      </pc:sldChg>
      <pc:sldChg chg="del">
        <pc:chgData name="Stephen Davies" userId="a7716480-a979-4e36-af22-670e0746e8b5" providerId="ADAL" clId="{4409E7D2-7294-4242-B518-014A5DB1B041}" dt="2022-12-28T20:00:36.310" v="0" actId="47"/>
        <pc:sldMkLst>
          <pc:docMk/>
          <pc:sldMk cId="848304591" sldId="2155"/>
        </pc:sldMkLst>
      </pc:sldChg>
      <pc:sldChg chg="del">
        <pc:chgData name="Stephen Davies" userId="a7716480-a979-4e36-af22-670e0746e8b5" providerId="ADAL" clId="{4409E7D2-7294-4242-B518-014A5DB1B041}" dt="2022-12-28T20:00:36.310" v="0" actId="47"/>
        <pc:sldMkLst>
          <pc:docMk/>
          <pc:sldMk cId="4259176292" sldId="2158"/>
        </pc:sldMkLst>
      </pc:sldChg>
      <pc:sldChg chg="del">
        <pc:chgData name="Stephen Davies" userId="a7716480-a979-4e36-af22-670e0746e8b5" providerId="ADAL" clId="{4409E7D2-7294-4242-B518-014A5DB1B041}" dt="2022-12-28T20:00:36.310" v="0" actId="47"/>
        <pc:sldMkLst>
          <pc:docMk/>
          <pc:sldMk cId="164913791" sldId="2161"/>
        </pc:sldMkLst>
      </pc:sldChg>
      <pc:sldChg chg="del">
        <pc:chgData name="Stephen Davies" userId="a7716480-a979-4e36-af22-670e0746e8b5" providerId="ADAL" clId="{4409E7D2-7294-4242-B518-014A5DB1B041}" dt="2022-12-28T20:00:36.310" v="0" actId="47"/>
        <pc:sldMkLst>
          <pc:docMk/>
          <pc:sldMk cId="1552827849" sldId="2162"/>
        </pc:sldMkLst>
      </pc:sldChg>
      <pc:sldChg chg="del">
        <pc:chgData name="Stephen Davies" userId="a7716480-a979-4e36-af22-670e0746e8b5" providerId="ADAL" clId="{4409E7D2-7294-4242-B518-014A5DB1B041}" dt="2022-12-28T20:00:36.310" v="0" actId="47"/>
        <pc:sldMkLst>
          <pc:docMk/>
          <pc:sldMk cId="3556954795" sldId="2163"/>
        </pc:sldMkLst>
      </pc:sldChg>
      <pc:sldChg chg="del">
        <pc:chgData name="Stephen Davies" userId="a7716480-a979-4e36-af22-670e0746e8b5" providerId="ADAL" clId="{4409E7D2-7294-4242-B518-014A5DB1B041}" dt="2022-12-28T20:00:36.310" v="0" actId="47"/>
        <pc:sldMkLst>
          <pc:docMk/>
          <pc:sldMk cId="1940530017" sldId="2165"/>
        </pc:sldMkLst>
      </pc:sldChg>
      <pc:sldChg chg="del">
        <pc:chgData name="Stephen Davies" userId="a7716480-a979-4e36-af22-670e0746e8b5" providerId="ADAL" clId="{4409E7D2-7294-4242-B518-014A5DB1B041}" dt="2022-12-28T20:00:36.310" v="0" actId="47"/>
        <pc:sldMkLst>
          <pc:docMk/>
          <pc:sldMk cId="3092582977" sldId="2166"/>
        </pc:sldMkLst>
      </pc:sldChg>
      <pc:sldChg chg="del">
        <pc:chgData name="Stephen Davies" userId="a7716480-a979-4e36-af22-670e0746e8b5" providerId="ADAL" clId="{4409E7D2-7294-4242-B518-014A5DB1B041}" dt="2022-12-28T20:00:36.310" v="0" actId="47"/>
        <pc:sldMkLst>
          <pc:docMk/>
          <pc:sldMk cId="2717802971" sldId="2167"/>
        </pc:sldMkLst>
      </pc:sldChg>
      <pc:sldChg chg="del">
        <pc:chgData name="Stephen Davies" userId="a7716480-a979-4e36-af22-670e0746e8b5" providerId="ADAL" clId="{4409E7D2-7294-4242-B518-014A5DB1B041}" dt="2022-12-28T20:00:36.310" v="0" actId="47"/>
        <pc:sldMkLst>
          <pc:docMk/>
          <pc:sldMk cId="2800716780" sldId="2168"/>
        </pc:sldMkLst>
      </pc:sldChg>
      <pc:sldChg chg="del">
        <pc:chgData name="Stephen Davies" userId="a7716480-a979-4e36-af22-670e0746e8b5" providerId="ADAL" clId="{4409E7D2-7294-4242-B518-014A5DB1B041}" dt="2022-12-28T20:00:36.310" v="0" actId="47"/>
        <pc:sldMkLst>
          <pc:docMk/>
          <pc:sldMk cId="543100876" sldId="2678"/>
        </pc:sldMkLst>
      </pc:sldChg>
      <pc:sldChg chg="del">
        <pc:chgData name="Stephen Davies" userId="a7716480-a979-4e36-af22-670e0746e8b5" providerId="ADAL" clId="{4409E7D2-7294-4242-B518-014A5DB1B041}" dt="2022-12-28T20:00:36.310" v="0" actId="47"/>
        <pc:sldMkLst>
          <pc:docMk/>
          <pc:sldMk cId="2148693790" sldId="2684"/>
        </pc:sldMkLst>
      </pc:sldChg>
      <pc:sldChg chg="del">
        <pc:chgData name="Stephen Davies" userId="a7716480-a979-4e36-af22-670e0746e8b5" providerId="ADAL" clId="{4409E7D2-7294-4242-B518-014A5DB1B041}" dt="2022-12-28T20:00:36.310" v="0" actId="47"/>
        <pc:sldMkLst>
          <pc:docMk/>
          <pc:sldMk cId="1817064561" sldId="2685"/>
        </pc:sldMkLst>
      </pc:sldChg>
      <pc:sldChg chg="del">
        <pc:chgData name="Stephen Davies" userId="a7716480-a979-4e36-af22-670e0746e8b5" providerId="ADAL" clId="{4409E7D2-7294-4242-B518-014A5DB1B041}" dt="2022-12-28T20:00:36.310" v="0" actId="47"/>
        <pc:sldMkLst>
          <pc:docMk/>
          <pc:sldMk cId="659892078" sldId="2686"/>
        </pc:sldMkLst>
      </pc:sldChg>
      <pc:sldChg chg="del">
        <pc:chgData name="Stephen Davies" userId="a7716480-a979-4e36-af22-670e0746e8b5" providerId="ADAL" clId="{4409E7D2-7294-4242-B518-014A5DB1B041}" dt="2022-12-28T20:00:36.310" v="0" actId="47"/>
        <pc:sldMkLst>
          <pc:docMk/>
          <pc:sldMk cId="2942913780" sldId="2687"/>
        </pc:sldMkLst>
      </pc:sldChg>
      <pc:sldChg chg="del">
        <pc:chgData name="Stephen Davies" userId="a7716480-a979-4e36-af22-670e0746e8b5" providerId="ADAL" clId="{4409E7D2-7294-4242-B518-014A5DB1B041}" dt="2022-12-28T20:00:36.310" v="0" actId="47"/>
        <pc:sldMkLst>
          <pc:docMk/>
          <pc:sldMk cId="1309096628" sldId="2696"/>
        </pc:sldMkLst>
      </pc:sldChg>
      <pc:sldChg chg="del">
        <pc:chgData name="Stephen Davies" userId="a7716480-a979-4e36-af22-670e0746e8b5" providerId="ADAL" clId="{4409E7D2-7294-4242-B518-014A5DB1B041}" dt="2022-12-28T20:00:36.310" v="0" actId="47"/>
        <pc:sldMkLst>
          <pc:docMk/>
          <pc:sldMk cId="3427624066" sldId="2697"/>
        </pc:sldMkLst>
      </pc:sldChg>
      <pc:sldChg chg="del">
        <pc:chgData name="Stephen Davies" userId="a7716480-a979-4e36-af22-670e0746e8b5" providerId="ADAL" clId="{4409E7D2-7294-4242-B518-014A5DB1B041}" dt="2022-12-28T20:00:36.310" v="0" actId="47"/>
        <pc:sldMkLst>
          <pc:docMk/>
          <pc:sldMk cId="991156336" sldId="2698"/>
        </pc:sldMkLst>
      </pc:sldChg>
      <pc:sldChg chg="del">
        <pc:chgData name="Stephen Davies" userId="a7716480-a979-4e36-af22-670e0746e8b5" providerId="ADAL" clId="{4409E7D2-7294-4242-B518-014A5DB1B041}" dt="2022-12-28T20:00:36.310" v="0" actId="47"/>
        <pc:sldMkLst>
          <pc:docMk/>
          <pc:sldMk cId="2791633359" sldId="2699"/>
        </pc:sldMkLst>
      </pc:sldChg>
      <pc:sldChg chg="del">
        <pc:chgData name="Stephen Davies" userId="a7716480-a979-4e36-af22-670e0746e8b5" providerId="ADAL" clId="{4409E7D2-7294-4242-B518-014A5DB1B041}" dt="2022-12-28T20:00:36.310" v="0" actId="47"/>
        <pc:sldMkLst>
          <pc:docMk/>
          <pc:sldMk cId="854599280" sldId="2700"/>
        </pc:sldMkLst>
      </pc:sldChg>
      <pc:sldChg chg="add">
        <pc:chgData name="Stephen Davies" userId="a7716480-a979-4e36-af22-670e0746e8b5" providerId="ADAL" clId="{4409E7D2-7294-4242-B518-014A5DB1B041}" dt="2023-01-03T23:51:13.309" v="14"/>
        <pc:sldMkLst>
          <pc:docMk/>
          <pc:sldMk cId="3809312288" sldId="2700"/>
        </pc:sldMkLst>
      </pc:sldChg>
      <pc:sldChg chg="del">
        <pc:chgData name="Stephen Davies" userId="a7716480-a979-4e36-af22-670e0746e8b5" providerId="ADAL" clId="{4409E7D2-7294-4242-B518-014A5DB1B041}" dt="2022-12-28T20:00:36.310" v="0" actId="47"/>
        <pc:sldMkLst>
          <pc:docMk/>
          <pc:sldMk cId="297442205" sldId="2701"/>
        </pc:sldMkLst>
      </pc:sldChg>
      <pc:sldChg chg="del">
        <pc:chgData name="Stephen Davies" userId="a7716480-a979-4e36-af22-670e0746e8b5" providerId="ADAL" clId="{4409E7D2-7294-4242-B518-014A5DB1B041}" dt="2022-12-28T20:00:36.310" v="0" actId="47"/>
        <pc:sldMkLst>
          <pc:docMk/>
          <pc:sldMk cId="1994926971" sldId="2702"/>
        </pc:sldMkLst>
      </pc:sldChg>
      <pc:sldChg chg="del">
        <pc:chgData name="Stephen Davies" userId="a7716480-a979-4e36-af22-670e0746e8b5" providerId="ADAL" clId="{4409E7D2-7294-4242-B518-014A5DB1B041}" dt="2022-12-28T20:00:36.310" v="0" actId="47"/>
        <pc:sldMkLst>
          <pc:docMk/>
          <pc:sldMk cId="112476795" sldId="2703"/>
        </pc:sldMkLst>
      </pc:sldChg>
      <pc:sldChg chg="del">
        <pc:chgData name="Stephen Davies" userId="a7716480-a979-4e36-af22-670e0746e8b5" providerId="ADAL" clId="{4409E7D2-7294-4242-B518-014A5DB1B041}" dt="2022-12-28T20:00:36.310" v="0" actId="47"/>
        <pc:sldMkLst>
          <pc:docMk/>
          <pc:sldMk cId="2978881808" sldId="2704"/>
        </pc:sldMkLst>
      </pc:sldChg>
      <pc:sldChg chg="del">
        <pc:chgData name="Stephen Davies" userId="a7716480-a979-4e36-af22-670e0746e8b5" providerId="ADAL" clId="{4409E7D2-7294-4242-B518-014A5DB1B041}" dt="2022-12-28T20:00:36.310" v="0" actId="47"/>
        <pc:sldMkLst>
          <pc:docMk/>
          <pc:sldMk cId="3794102955" sldId="2706"/>
        </pc:sldMkLst>
      </pc:sldChg>
      <pc:sldChg chg="del">
        <pc:chgData name="Stephen Davies" userId="a7716480-a979-4e36-af22-670e0746e8b5" providerId="ADAL" clId="{4409E7D2-7294-4242-B518-014A5DB1B041}" dt="2022-12-28T20:00:36.310" v="0" actId="47"/>
        <pc:sldMkLst>
          <pc:docMk/>
          <pc:sldMk cId="2367682998" sldId="2707"/>
        </pc:sldMkLst>
      </pc:sldChg>
      <pc:sldChg chg="del">
        <pc:chgData name="Stephen Davies" userId="a7716480-a979-4e36-af22-670e0746e8b5" providerId="ADAL" clId="{4409E7D2-7294-4242-B518-014A5DB1B041}" dt="2022-12-28T20:00:36.310" v="0" actId="47"/>
        <pc:sldMkLst>
          <pc:docMk/>
          <pc:sldMk cId="3013570134" sldId="2708"/>
        </pc:sldMkLst>
      </pc:sldChg>
      <pc:sldChg chg="del">
        <pc:chgData name="Stephen Davies" userId="a7716480-a979-4e36-af22-670e0746e8b5" providerId="ADAL" clId="{4409E7D2-7294-4242-B518-014A5DB1B041}" dt="2022-12-28T20:00:36.310" v="0" actId="47"/>
        <pc:sldMkLst>
          <pc:docMk/>
          <pc:sldMk cId="1224552536" sldId="2709"/>
        </pc:sldMkLst>
      </pc:sldChg>
      <pc:sldChg chg="del">
        <pc:chgData name="Stephen Davies" userId="a7716480-a979-4e36-af22-670e0746e8b5" providerId="ADAL" clId="{4409E7D2-7294-4242-B518-014A5DB1B041}" dt="2022-12-28T20:00:36.310" v="0" actId="47"/>
        <pc:sldMkLst>
          <pc:docMk/>
          <pc:sldMk cId="66178976" sldId="2717"/>
        </pc:sldMkLst>
      </pc:sldChg>
      <pc:sldChg chg="del">
        <pc:chgData name="Stephen Davies" userId="a7716480-a979-4e36-af22-670e0746e8b5" providerId="ADAL" clId="{4409E7D2-7294-4242-B518-014A5DB1B041}" dt="2022-12-28T20:00:36.310" v="0" actId="47"/>
        <pc:sldMkLst>
          <pc:docMk/>
          <pc:sldMk cId="1911919794" sldId="2718"/>
        </pc:sldMkLst>
      </pc:sldChg>
      <pc:sldChg chg="add">
        <pc:chgData name="Stephen Davies" userId="a7716480-a979-4e36-af22-670e0746e8b5" providerId="ADAL" clId="{4409E7D2-7294-4242-B518-014A5DB1B041}" dt="2023-01-03T23:51:13.309" v="14"/>
        <pc:sldMkLst>
          <pc:docMk/>
          <pc:sldMk cId="3024928526" sldId="2718"/>
        </pc:sldMkLst>
      </pc:sldChg>
      <pc:sldChg chg="del">
        <pc:chgData name="Stephen Davies" userId="a7716480-a979-4e36-af22-670e0746e8b5" providerId="ADAL" clId="{4409E7D2-7294-4242-B518-014A5DB1B041}" dt="2022-12-28T20:00:36.310" v="0" actId="47"/>
        <pc:sldMkLst>
          <pc:docMk/>
          <pc:sldMk cId="811789232" sldId="2723"/>
        </pc:sldMkLst>
      </pc:sldChg>
      <pc:sldChg chg="del">
        <pc:chgData name="Stephen Davies" userId="a7716480-a979-4e36-af22-670e0746e8b5" providerId="ADAL" clId="{4409E7D2-7294-4242-B518-014A5DB1B041}" dt="2022-12-28T20:00:36.310" v="0" actId="47"/>
        <pc:sldMkLst>
          <pc:docMk/>
          <pc:sldMk cId="3872279497" sldId="2724"/>
        </pc:sldMkLst>
      </pc:sldChg>
      <pc:sldChg chg="del">
        <pc:chgData name="Stephen Davies" userId="a7716480-a979-4e36-af22-670e0746e8b5" providerId="ADAL" clId="{4409E7D2-7294-4242-B518-014A5DB1B041}" dt="2022-12-28T20:00:36.310" v="0" actId="47"/>
        <pc:sldMkLst>
          <pc:docMk/>
          <pc:sldMk cId="2668720147" sldId="2725"/>
        </pc:sldMkLst>
      </pc:sldChg>
      <pc:sldChg chg="del">
        <pc:chgData name="Stephen Davies" userId="a7716480-a979-4e36-af22-670e0746e8b5" providerId="ADAL" clId="{4409E7D2-7294-4242-B518-014A5DB1B041}" dt="2022-12-28T20:00:36.310" v="0" actId="47"/>
        <pc:sldMkLst>
          <pc:docMk/>
          <pc:sldMk cId="3530568920" sldId="2726"/>
        </pc:sldMkLst>
      </pc:sldChg>
      <pc:sldChg chg="del">
        <pc:chgData name="Stephen Davies" userId="a7716480-a979-4e36-af22-670e0746e8b5" providerId="ADAL" clId="{4409E7D2-7294-4242-B518-014A5DB1B041}" dt="2022-12-28T20:00:36.310" v="0" actId="47"/>
        <pc:sldMkLst>
          <pc:docMk/>
          <pc:sldMk cId="3573942511" sldId="2727"/>
        </pc:sldMkLst>
      </pc:sldChg>
      <pc:sldChg chg="del">
        <pc:chgData name="Stephen Davies" userId="a7716480-a979-4e36-af22-670e0746e8b5" providerId="ADAL" clId="{4409E7D2-7294-4242-B518-014A5DB1B041}" dt="2022-12-28T20:00:36.310" v="0" actId="47"/>
        <pc:sldMkLst>
          <pc:docMk/>
          <pc:sldMk cId="1046585474" sldId="2728"/>
        </pc:sldMkLst>
      </pc:sldChg>
      <pc:sldChg chg="del">
        <pc:chgData name="Stephen Davies" userId="a7716480-a979-4e36-af22-670e0746e8b5" providerId="ADAL" clId="{4409E7D2-7294-4242-B518-014A5DB1B041}" dt="2022-12-28T20:00:36.310" v="0" actId="47"/>
        <pc:sldMkLst>
          <pc:docMk/>
          <pc:sldMk cId="2053308948" sldId="2734"/>
        </pc:sldMkLst>
      </pc:sldChg>
      <pc:sldChg chg="del">
        <pc:chgData name="Stephen Davies" userId="a7716480-a979-4e36-af22-670e0746e8b5" providerId="ADAL" clId="{4409E7D2-7294-4242-B518-014A5DB1B041}" dt="2022-12-28T20:00:36.310" v="0" actId="47"/>
        <pc:sldMkLst>
          <pc:docMk/>
          <pc:sldMk cId="596809592" sldId="2735"/>
        </pc:sldMkLst>
      </pc:sldChg>
      <pc:sldChg chg="del">
        <pc:chgData name="Stephen Davies" userId="a7716480-a979-4e36-af22-670e0746e8b5" providerId="ADAL" clId="{4409E7D2-7294-4242-B518-014A5DB1B041}" dt="2022-12-28T20:00:36.310" v="0" actId="47"/>
        <pc:sldMkLst>
          <pc:docMk/>
          <pc:sldMk cId="94568033" sldId="2736"/>
        </pc:sldMkLst>
      </pc:sldChg>
      <pc:sldChg chg="del">
        <pc:chgData name="Stephen Davies" userId="a7716480-a979-4e36-af22-670e0746e8b5" providerId="ADAL" clId="{4409E7D2-7294-4242-B518-014A5DB1B041}" dt="2022-12-28T20:00:36.310" v="0" actId="47"/>
        <pc:sldMkLst>
          <pc:docMk/>
          <pc:sldMk cId="610935886" sldId="2737"/>
        </pc:sldMkLst>
      </pc:sldChg>
      <pc:sldChg chg="del">
        <pc:chgData name="Stephen Davies" userId="a7716480-a979-4e36-af22-670e0746e8b5" providerId="ADAL" clId="{4409E7D2-7294-4242-B518-014A5DB1B041}" dt="2022-12-28T20:00:36.310" v="0" actId="47"/>
        <pc:sldMkLst>
          <pc:docMk/>
          <pc:sldMk cId="3392046800" sldId="2738"/>
        </pc:sldMkLst>
      </pc:sldChg>
      <pc:sldChg chg="del">
        <pc:chgData name="Stephen Davies" userId="a7716480-a979-4e36-af22-670e0746e8b5" providerId="ADAL" clId="{4409E7D2-7294-4242-B518-014A5DB1B041}" dt="2022-12-28T20:00:36.310" v="0" actId="47"/>
        <pc:sldMkLst>
          <pc:docMk/>
          <pc:sldMk cId="340562528" sldId="2740"/>
        </pc:sldMkLst>
      </pc:sldChg>
      <pc:sldChg chg="del">
        <pc:chgData name="Stephen Davies" userId="a7716480-a979-4e36-af22-670e0746e8b5" providerId="ADAL" clId="{4409E7D2-7294-4242-B518-014A5DB1B041}" dt="2022-12-28T20:00:36.310" v="0" actId="47"/>
        <pc:sldMkLst>
          <pc:docMk/>
          <pc:sldMk cId="802964579" sldId="2741"/>
        </pc:sldMkLst>
      </pc:sldChg>
      <pc:sldChg chg="del">
        <pc:chgData name="Stephen Davies" userId="a7716480-a979-4e36-af22-670e0746e8b5" providerId="ADAL" clId="{4409E7D2-7294-4242-B518-014A5DB1B041}" dt="2022-12-28T20:00:36.310" v="0" actId="47"/>
        <pc:sldMkLst>
          <pc:docMk/>
          <pc:sldMk cId="991401601" sldId="2742"/>
        </pc:sldMkLst>
      </pc:sldChg>
      <pc:sldChg chg="del">
        <pc:chgData name="Stephen Davies" userId="a7716480-a979-4e36-af22-670e0746e8b5" providerId="ADAL" clId="{4409E7D2-7294-4242-B518-014A5DB1B041}" dt="2022-12-28T20:00:36.310" v="0" actId="47"/>
        <pc:sldMkLst>
          <pc:docMk/>
          <pc:sldMk cId="2212029734" sldId="2752"/>
        </pc:sldMkLst>
      </pc:sldChg>
      <pc:sldChg chg="del">
        <pc:chgData name="Stephen Davies" userId="a7716480-a979-4e36-af22-670e0746e8b5" providerId="ADAL" clId="{4409E7D2-7294-4242-B518-014A5DB1B041}" dt="2022-12-28T20:00:36.310" v="0" actId="47"/>
        <pc:sldMkLst>
          <pc:docMk/>
          <pc:sldMk cId="3728995538" sldId="2754"/>
        </pc:sldMkLst>
      </pc:sldChg>
      <pc:sldChg chg="del">
        <pc:chgData name="Stephen Davies" userId="a7716480-a979-4e36-af22-670e0746e8b5" providerId="ADAL" clId="{4409E7D2-7294-4242-B518-014A5DB1B041}" dt="2022-12-28T20:00:36.310" v="0" actId="47"/>
        <pc:sldMkLst>
          <pc:docMk/>
          <pc:sldMk cId="35212619" sldId="2755"/>
        </pc:sldMkLst>
      </pc:sldChg>
      <pc:sldChg chg="del">
        <pc:chgData name="Stephen Davies" userId="a7716480-a979-4e36-af22-670e0746e8b5" providerId="ADAL" clId="{4409E7D2-7294-4242-B518-014A5DB1B041}" dt="2022-12-28T20:00:36.310" v="0" actId="47"/>
        <pc:sldMkLst>
          <pc:docMk/>
          <pc:sldMk cId="693305225" sldId="2756"/>
        </pc:sldMkLst>
      </pc:sldChg>
      <pc:sldChg chg="del">
        <pc:chgData name="Stephen Davies" userId="a7716480-a979-4e36-af22-670e0746e8b5" providerId="ADAL" clId="{4409E7D2-7294-4242-B518-014A5DB1B041}" dt="2022-12-28T20:00:36.310" v="0" actId="47"/>
        <pc:sldMkLst>
          <pc:docMk/>
          <pc:sldMk cId="2682452458" sldId="2757"/>
        </pc:sldMkLst>
      </pc:sldChg>
      <pc:sldChg chg="del">
        <pc:chgData name="Stephen Davies" userId="a7716480-a979-4e36-af22-670e0746e8b5" providerId="ADAL" clId="{4409E7D2-7294-4242-B518-014A5DB1B041}" dt="2022-12-28T20:00:36.310" v="0" actId="47"/>
        <pc:sldMkLst>
          <pc:docMk/>
          <pc:sldMk cId="3298131680" sldId="2758"/>
        </pc:sldMkLst>
      </pc:sldChg>
      <pc:sldChg chg="del">
        <pc:chgData name="Stephen Davies" userId="a7716480-a979-4e36-af22-670e0746e8b5" providerId="ADAL" clId="{4409E7D2-7294-4242-B518-014A5DB1B041}" dt="2022-12-28T20:00:36.310" v="0" actId="47"/>
        <pc:sldMkLst>
          <pc:docMk/>
          <pc:sldMk cId="1953931033" sldId="2759"/>
        </pc:sldMkLst>
      </pc:sldChg>
      <pc:sldChg chg="del">
        <pc:chgData name="Stephen Davies" userId="a7716480-a979-4e36-af22-670e0746e8b5" providerId="ADAL" clId="{4409E7D2-7294-4242-B518-014A5DB1B041}" dt="2022-12-28T20:00:36.310" v="0" actId="47"/>
        <pc:sldMkLst>
          <pc:docMk/>
          <pc:sldMk cId="3630972722" sldId="2760"/>
        </pc:sldMkLst>
      </pc:sldChg>
      <pc:sldChg chg="del">
        <pc:chgData name="Stephen Davies" userId="a7716480-a979-4e36-af22-670e0746e8b5" providerId="ADAL" clId="{4409E7D2-7294-4242-B518-014A5DB1B041}" dt="2022-12-28T20:00:36.310" v="0" actId="47"/>
        <pc:sldMkLst>
          <pc:docMk/>
          <pc:sldMk cId="1246670343" sldId="2761"/>
        </pc:sldMkLst>
      </pc:sldChg>
      <pc:sldChg chg="add">
        <pc:chgData name="Stephen Davies" userId="a7716480-a979-4e36-af22-670e0746e8b5" providerId="ADAL" clId="{4409E7D2-7294-4242-B518-014A5DB1B041}" dt="2023-01-03T23:51:13.309" v="14"/>
        <pc:sldMkLst>
          <pc:docMk/>
          <pc:sldMk cId="3036962484" sldId="2761"/>
        </pc:sldMkLst>
      </pc:sldChg>
      <pc:sldChg chg="del">
        <pc:chgData name="Stephen Davies" userId="a7716480-a979-4e36-af22-670e0746e8b5" providerId="ADAL" clId="{4409E7D2-7294-4242-B518-014A5DB1B041}" dt="2022-12-28T20:00:36.310" v="0" actId="47"/>
        <pc:sldMkLst>
          <pc:docMk/>
          <pc:sldMk cId="2461849566" sldId="2762"/>
        </pc:sldMkLst>
      </pc:sldChg>
      <pc:sldChg chg="del">
        <pc:chgData name="Stephen Davies" userId="a7716480-a979-4e36-af22-670e0746e8b5" providerId="ADAL" clId="{4409E7D2-7294-4242-B518-014A5DB1B041}" dt="2022-12-28T20:00:36.310" v="0" actId="47"/>
        <pc:sldMkLst>
          <pc:docMk/>
          <pc:sldMk cId="235711356" sldId="2795"/>
        </pc:sldMkLst>
      </pc:sldChg>
      <pc:sldChg chg="del">
        <pc:chgData name="Stephen Davies" userId="a7716480-a979-4e36-af22-670e0746e8b5" providerId="ADAL" clId="{4409E7D2-7294-4242-B518-014A5DB1B041}" dt="2022-12-28T20:00:36.310" v="0" actId="47"/>
        <pc:sldMkLst>
          <pc:docMk/>
          <pc:sldMk cId="4229819972" sldId="2797"/>
        </pc:sldMkLst>
      </pc:sldChg>
      <pc:sldChg chg="del">
        <pc:chgData name="Stephen Davies" userId="a7716480-a979-4e36-af22-670e0746e8b5" providerId="ADAL" clId="{4409E7D2-7294-4242-B518-014A5DB1B041}" dt="2022-12-28T20:00:36.310" v="0" actId="47"/>
        <pc:sldMkLst>
          <pc:docMk/>
          <pc:sldMk cId="2285465025" sldId="2800"/>
        </pc:sldMkLst>
      </pc:sldChg>
      <pc:sldChg chg="del">
        <pc:chgData name="Stephen Davies" userId="a7716480-a979-4e36-af22-670e0746e8b5" providerId="ADAL" clId="{4409E7D2-7294-4242-B518-014A5DB1B041}" dt="2022-12-28T20:00:36.310" v="0" actId="47"/>
        <pc:sldMkLst>
          <pc:docMk/>
          <pc:sldMk cId="2874342264" sldId="2801"/>
        </pc:sldMkLst>
      </pc:sldChg>
      <pc:sldChg chg="del">
        <pc:chgData name="Stephen Davies" userId="a7716480-a979-4e36-af22-670e0746e8b5" providerId="ADAL" clId="{4409E7D2-7294-4242-B518-014A5DB1B041}" dt="2022-12-28T20:00:36.310" v="0" actId="47"/>
        <pc:sldMkLst>
          <pc:docMk/>
          <pc:sldMk cId="1970623225" sldId="2802"/>
        </pc:sldMkLst>
      </pc:sldChg>
      <pc:sldChg chg="del">
        <pc:chgData name="Stephen Davies" userId="a7716480-a979-4e36-af22-670e0746e8b5" providerId="ADAL" clId="{4409E7D2-7294-4242-B518-014A5DB1B041}" dt="2022-12-28T20:00:36.310" v="0" actId="47"/>
        <pc:sldMkLst>
          <pc:docMk/>
          <pc:sldMk cId="2255504405" sldId="2803"/>
        </pc:sldMkLst>
      </pc:sldChg>
      <pc:sldChg chg="del">
        <pc:chgData name="Stephen Davies" userId="a7716480-a979-4e36-af22-670e0746e8b5" providerId="ADAL" clId="{4409E7D2-7294-4242-B518-014A5DB1B041}" dt="2022-12-28T20:00:36.310" v="0" actId="47"/>
        <pc:sldMkLst>
          <pc:docMk/>
          <pc:sldMk cId="1345625686" sldId="2805"/>
        </pc:sldMkLst>
      </pc:sldChg>
      <pc:sldChg chg="del">
        <pc:chgData name="Stephen Davies" userId="a7716480-a979-4e36-af22-670e0746e8b5" providerId="ADAL" clId="{4409E7D2-7294-4242-B518-014A5DB1B041}" dt="2022-12-28T20:00:36.310" v="0" actId="47"/>
        <pc:sldMkLst>
          <pc:docMk/>
          <pc:sldMk cId="1425699021" sldId="2806"/>
        </pc:sldMkLst>
      </pc:sldChg>
      <pc:sldChg chg="del">
        <pc:chgData name="Stephen Davies" userId="a7716480-a979-4e36-af22-670e0746e8b5" providerId="ADAL" clId="{4409E7D2-7294-4242-B518-014A5DB1B041}" dt="2022-12-28T20:00:36.310" v="0" actId="47"/>
        <pc:sldMkLst>
          <pc:docMk/>
          <pc:sldMk cId="74106381" sldId="2809"/>
        </pc:sldMkLst>
      </pc:sldChg>
      <pc:sldChg chg="del">
        <pc:chgData name="Stephen Davies" userId="a7716480-a979-4e36-af22-670e0746e8b5" providerId="ADAL" clId="{4409E7D2-7294-4242-B518-014A5DB1B041}" dt="2022-12-28T20:00:36.310" v="0" actId="47"/>
        <pc:sldMkLst>
          <pc:docMk/>
          <pc:sldMk cId="3501623588" sldId="2812"/>
        </pc:sldMkLst>
      </pc:sldChg>
      <pc:sldChg chg="del">
        <pc:chgData name="Stephen Davies" userId="a7716480-a979-4e36-af22-670e0746e8b5" providerId="ADAL" clId="{4409E7D2-7294-4242-B518-014A5DB1B041}" dt="2022-12-28T20:00:36.310" v="0" actId="47"/>
        <pc:sldMkLst>
          <pc:docMk/>
          <pc:sldMk cId="1511373848" sldId="2817"/>
        </pc:sldMkLst>
      </pc:sldChg>
      <pc:sldChg chg="del">
        <pc:chgData name="Stephen Davies" userId="a7716480-a979-4e36-af22-670e0746e8b5" providerId="ADAL" clId="{4409E7D2-7294-4242-B518-014A5DB1B041}" dt="2022-12-28T20:00:36.310" v="0" actId="47"/>
        <pc:sldMkLst>
          <pc:docMk/>
          <pc:sldMk cId="2932502056" sldId="2822"/>
        </pc:sldMkLst>
      </pc:sldChg>
      <pc:sldChg chg="del">
        <pc:chgData name="Stephen Davies" userId="a7716480-a979-4e36-af22-670e0746e8b5" providerId="ADAL" clId="{4409E7D2-7294-4242-B518-014A5DB1B041}" dt="2022-12-28T20:00:36.310" v="0" actId="47"/>
        <pc:sldMkLst>
          <pc:docMk/>
          <pc:sldMk cId="1853903539" sldId="2823"/>
        </pc:sldMkLst>
      </pc:sldChg>
      <pc:sldChg chg="del">
        <pc:chgData name="Stephen Davies" userId="a7716480-a979-4e36-af22-670e0746e8b5" providerId="ADAL" clId="{4409E7D2-7294-4242-B518-014A5DB1B041}" dt="2022-12-28T20:00:36.310" v="0" actId="47"/>
        <pc:sldMkLst>
          <pc:docMk/>
          <pc:sldMk cId="1806565965" sldId="2824"/>
        </pc:sldMkLst>
      </pc:sldChg>
      <pc:sldChg chg="del">
        <pc:chgData name="Stephen Davies" userId="a7716480-a979-4e36-af22-670e0746e8b5" providerId="ADAL" clId="{4409E7D2-7294-4242-B518-014A5DB1B041}" dt="2022-12-28T20:00:36.310" v="0" actId="47"/>
        <pc:sldMkLst>
          <pc:docMk/>
          <pc:sldMk cId="2521110167" sldId="2825"/>
        </pc:sldMkLst>
      </pc:sldChg>
      <pc:sldChg chg="del">
        <pc:chgData name="Stephen Davies" userId="a7716480-a979-4e36-af22-670e0746e8b5" providerId="ADAL" clId="{4409E7D2-7294-4242-B518-014A5DB1B041}" dt="2022-12-28T20:00:36.310" v="0" actId="47"/>
        <pc:sldMkLst>
          <pc:docMk/>
          <pc:sldMk cId="92403110" sldId="2830"/>
        </pc:sldMkLst>
      </pc:sldChg>
      <pc:sldChg chg="del">
        <pc:chgData name="Stephen Davies" userId="a7716480-a979-4e36-af22-670e0746e8b5" providerId="ADAL" clId="{4409E7D2-7294-4242-B518-014A5DB1B041}" dt="2022-12-28T20:00:36.310" v="0" actId="47"/>
        <pc:sldMkLst>
          <pc:docMk/>
          <pc:sldMk cId="2512097915" sldId="2831"/>
        </pc:sldMkLst>
      </pc:sldChg>
      <pc:sldChg chg="del">
        <pc:chgData name="Stephen Davies" userId="a7716480-a979-4e36-af22-670e0746e8b5" providerId="ADAL" clId="{4409E7D2-7294-4242-B518-014A5DB1B041}" dt="2022-12-28T20:00:36.310" v="0" actId="47"/>
        <pc:sldMkLst>
          <pc:docMk/>
          <pc:sldMk cId="846620007" sldId="2832"/>
        </pc:sldMkLst>
      </pc:sldChg>
      <pc:sldChg chg="del">
        <pc:chgData name="Stephen Davies" userId="a7716480-a979-4e36-af22-670e0746e8b5" providerId="ADAL" clId="{4409E7D2-7294-4242-B518-014A5DB1B041}" dt="2022-12-28T20:00:36.310" v="0" actId="47"/>
        <pc:sldMkLst>
          <pc:docMk/>
          <pc:sldMk cId="3313631766" sldId="2833"/>
        </pc:sldMkLst>
      </pc:sldChg>
      <pc:sldChg chg="del">
        <pc:chgData name="Stephen Davies" userId="a7716480-a979-4e36-af22-670e0746e8b5" providerId="ADAL" clId="{4409E7D2-7294-4242-B518-014A5DB1B041}" dt="2022-12-28T20:00:36.310" v="0" actId="47"/>
        <pc:sldMkLst>
          <pc:docMk/>
          <pc:sldMk cId="667912322" sldId="2834"/>
        </pc:sldMkLst>
      </pc:sldChg>
      <pc:sldChg chg="del">
        <pc:chgData name="Stephen Davies" userId="a7716480-a979-4e36-af22-670e0746e8b5" providerId="ADAL" clId="{4409E7D2-7294-4242-B518-014A5DB1B041}" dt="2022-12-28T20:00:36.310" v="0" actId="47"/>
        <pc:sldMkLst>
          <pc:docMk/>
          <pc:sldMk cId="689391593" sldId="2838"/>
        </pc:sldMkLst>
      </pc:sldChg>
      <pc:sldChg chg="del">
        <pc:chgData name="Stephen Davies" userId="a7716480-a979-4e36-af22-670e0746e8b5" providerId="ADAL" clId="{4409E7D2-7294-4242-B518-014A5DB1B041}" dt="2022-12-28T20:00:36.310" v="0" actId="47"/>
        <pc:sldMkLst>
          <pc:docMk/>
          <pc:sldMk cId="3225602546" sldId="2839"/>
        </pc:sldMkLst>
      </pc:sldChg>
      <pc:sldChg chg="del">
        <pc:chgData name="Stephen Davies" userId="a7716480-a979-4e36-af22-670e0746e8b5" providerId="ADAL" clId="{4409E7D2-7294-4242-B518-014A5DB1B041}" dt="2022-12-28T20:00:36.310" v="0" actId="47"/>
        <pc:sldMkLst>
          <pc:docMk/>
          <pc:sldMk cId="1842737481" sldId="2840"/>
        </pc:sldMkLst>
      </pc:sldChg>
      <pc:sldChg chg="del">
        <pc:chgData name="Stephen Davies" userId="a7716480-a979-4e36-af22-670e0746e8b5" providerId="ADAL" clId="{4409E7D2-7294-4242-B518-014A5DB1B041}" dt="2022-12-28T20:00:36.310" v="0" actId="47"/>
        <pc:sldMkLst>
          <pc:docMk/>
          <pc:sldMk cId="3430643884" sldId="2841"/>
        </pc:sldMkLst>
      </pc:sldChg>
      <pc:sldChg chg="del">
        <pc:chgData name="Stephen Davies" userId="a7716480-a979-4e36-af22-670e0746e8b5" providerId="ADAL" clId="{4409E7D2-7294-4242-B518-014A5DB1B041}" dt="2022-12-28T20:00:36.310" v="0" actId="47"/>
        <pc:sldMkLst>
          <pc:docMk/>
          <pc:sldMk cId="2553445359" sldId="2842"/>
        </pc:sldMkLst>
      </pc:sldChg>
      <pc:sldChg chg="del">
        <pc:chgData name="Stephen Davies" userId="a7716480-a979-4e36-af22-670e0746e8b5" providerId="ADAL" clId="{4409E7D2-7294-4242-B518-014A5DB1B041}" dt="2022-12-28T20:00:36.310" v="0" actId="47"/>
        <pc:sldMkLst>
          <pc:docMk/>
          <pc:sldMk cId="3763979613" sldId="2843"/>
        </pc:sldMkLst>
      </pc:sldChg>
      <pc:sldChg chg="del">
        <pc:chgData name="Stephen Davies" userId="a7716480-a979-4e36-af22-670e0746e8b5" providerId="ADAL" clId="{4409E7D2-7294-4242-B518-014A5DB1B041}" dt="2022-12-28T20:00:36.310" v="0" actId="47"/>
        <pc:sldMkLst>
          <pc:docMk/>
          <pc:sldMk cId="1730903551" sldId="2844"/>
        </pc:sldMkLst>
      </pc:sldChg>
      <pc:sldChg chg="del">
        <pc:chgData name="Stephen Davies" userId="a7716480-a979-4e36-af22-670e0746e8b5" providerId="ADAL" clId="{4409E7D2-7294-4242-B518-014A5DB1B041}" dt="2022-12-28T20:00:36.310" v="0" actId="47"/>
        <pc:sldMkLst>
          <pc:docMk/>
          <pc:sldMk cId="1608000967" sldId="2845"/>
        </pc:sldMkLst>
      </pc:sldChg>
      <pc:sldChg chg="del">
        <pc:chgData name="Stephen Davies" userId="a7716480-a979-4e36-af22-670e0746e8b5" providerId="ADAL" clId="{4409E7D2-7294-4242-B518-014A5DB1B041}" dt="2022-12-28T20:00:36.310" v="0" actId="47"/>
        <pc:sldMkLst>
          <pc:docMk/>
          <pc:sldMk cId="3620023387" sldId="2847"/>
        </pc:sldMkLst>
      </pc:sldChg>
      <pc:sldChg chg="del">
        <pc:chgData name="Stephen Davies" userId="a7716480-a979-4e36-af22-670e0746e8b5" providerId="ADAL" clId="{4409E7D2-7294-4242-B518-014A5DB1B041}" dt="2022-12-28T20:00:36.310" v="0" actId="47"/>
        <pc:sldMkLst>
          <pc:docMk/>
          <pc:sldMk cId="634309231" sldId="2848"/>
        </pc:sldMkLst>
      </pc:sldChg>
      <pc:sldChg chg="del">
        <pc:chgData name="Stephen Davies" userId="a7716480-a979-4e36-af22-670e0746e8b5" providerId="ADAL" clId="{4409E7D2-7294-4242-B518-014A5DB1B041}" dt="2022-12-28T20:00:36.310" v="0" actId="47"/>
        <pc:sldMkLst>
          <pc:docMk/>
          <pc:sldMk cId="3064107609" sldId="2849"/>
        </pc:sldMkLst>
      </pc:sldChg>
      <pc:sldChg chg="del">
        <pc:chgData name="Stephen Davies" userId="a7716480-a979-4e36-af22-670e0746e8b5" providerId="ADAL" clId="{4409E7D2-7294-4242-B518-014A5DB1B041}" dt="2022-12-28T20:00:36.310" v="0" actId="47"/>
        <pc:sldMkLst>
          <pc:docMk/>
          <pc:sldMk cId="3048043416" sldId="2850"/>
        </pc:sldMkLst>
      </pc:sldChg>
      <pc:sldChg chg="del">
        <pc:chgData name="Stephen Davies" userId="a7716480-a979-4e36-af22-670e0746e8b5" providerId="ADAL" clId="{4409E7D2-7294-4242-B518-014A5DB1B041}" dt="2022-12-28T20:00:36.310" v="0" actId="47"/>
        <pc:sldMkLst>
          <pc:docMk/>
          <pc:sldMk cId="790743785" sldId="2851"/>
        </pc:sldMkLst>
      </pc:sldChg>
      <pc:sldChg chg="del">
        <pc:chgData name="Stephen Davies" userId="a7716480-a979-4e36-af22-670e0746e8b5" providerId="ADAL" clId="{4409E7D2-7294-4242-B518-014A5DB1B041}" dt="2022-12-28T20:00:36.310" v="0" actId="47"/>
        <pc:sldMkLst>
          <pc:docMk/>
          <pc:sldMk cId="4203674426" sldId="2852"/>
        </pc:sldMkLst>
      </pc:sldChg>
      <pc:sldChg chg="del">
        <pc:chgData name="Stephen Davies" userId="a7716480-a979-4e36-af22-670e0746e8b5" providerId="ADAL" clId="{4409E7D2-7294-4242-B518-014A5DB1B041}" dt="2022-12-28T20:00:36.310" v="0" actId="47"/>
        <pc:sldMkLst>
          <pc:docMk/>
          <pc:sldMk cId="1603896235" sldId="2853"/>
        </pc:sldMkLst>
      </pc:sldChg>
      <pc:sldChg chg="del">
        <pc:chgData name="Stephen Davies" userId="a7716480-a979-4e36-af22-670e0746e8b5" providerId="ADAL" clId="{4409E7D2-7294-4242-B518-014A5DB1B041}" dt="2022-12-28T20:00:36.310" v="0" actId="47"/>
        <pc:sldMkLst>
          <pc:docMk/>
          <pc:sldMk cId="1964012850" sldId="2854"/>
        </pc:sldMkLst>
      </pc:sldChg>
      <pc:sldChg chg="del">
        <pc:chgData name="Stephen Davies" userId="a7716480-a979-4e36-af22-670e0746e8b5" providerId="ADAL" clId="{4409E7D2-7294-4242-B518-014A5DB1B041}" dt="2022-12-28T20:00:36.310" v="0" actId="47"/>
        <pc:sldMkLst>
          <pc:docMk/>
          <pc:sldMk cId="2272430647" sldId="2855"/>
        </pc:sldMkLst>
      </pc:sldChg>
      <pc:sldChg chg="del">
        <pc:chgData name="Stephen Davies" userId="a7716480-a979-4e36-af22-670e0746e8b5" providerId="ADAL" clId="{4409E7D2-7294-4242-B518-014A5DB1B041}" dt="2022-12-28T20:00:36.310" v="0" actId="47"/>
        <pc:sldMkLst>
          <pc:docMk/>
          <pc:sldMk cId="2390715245" sldId="2856"/>
        </pc:sldMkLst>
      </pc:sldChg>
      <pc:sldChg chg="del">
        <pc:chgData name="Stephen Davies" userId="a7716480-a979-4e36-af22-670e0746e8b5" providerId="ADAL" clId="{4409E7D2-7294-4242-B518-014A5DB1B041}" dt="2022-12-28T20:00:36.310" v="0" actId="47"/>
        <pc:sldMkLst>
          <pc:docMk/>
          <pc:sldMk cId="3412498589" sldId="2858"/>
        </pc:sldMkLst>
      </pc:sldChg>
      <pc:sldChg chg="del">
        <pc:chgData name="Stephen Davies" userId="a7716480-a979-4e36-af22-670e0746e8b5" providerId="ADAL" clId="{4409E7D2-7294-4242-B518-014A5DB1B041}" dt="2022-12-28T20:00:36.310" v="0" actId="47"/>
        <pc:sldMkLst>
          <pc:docMk/>
          <pc:sldMk cId="1732864908" sldId="2859"/>
        </pc:sldMkLst>
      </pc:sldChg>
      <pc:sldChg chg="del">
        <pc:chgData name="Stephen Davies" userId="a7716480-a979-4e36-af22-670e0746e8b5" providerId="ADAL" clId="{4409E7D2-7294-4242-B518-014A5DB1B041}" dt="2022-12-28T20:00:36.310" v="0" actId="47"/>
        <pc:sldMkLst>
          <pc:docMk/>
          <pc:sldMk cId="403550243" sldId="2860"/>
        </pc:sldMkLst>
      </pc:sldChg>
      <pc:sldChg chg="del">
        <pc:chgData name="Stephen Davies" userId="a7716480-a979-4e36-af22-670e0746e8b5" providerId="ADAL" clId="{4409E7D2-7294-4242-B518-014A5DB1B041}" dt="2022-12-28T20:00:36.310" v="0" actId="47"/>
        <pc:sldMkLst>
          <pc:docMk/>
          <pc:sldMk cId="3718356103" sldId="2861"/>
        </pc:sldMkLst>
      </pc:sldChg>
      <pc:sldChg chg="del">
        <pc:chgData name="Stephen Davies" userId="a7716480-a979-4e36-af22-670e0746e8b5" providerId="ADAL" clId="{4409E7D2-7294-4242-B518-014A5DB1B041}" dt="2022-12-28T20:00:36.310" v="0" actId="47"/>
        <pc:sldMkLst>
          <pc:docMk/>
          <pc:sldMk cId="2281356019" sldId="2862"/>
        </pc:sldMkLst>
      </pc:sldChg>
      <pc:sldChg chg="del">
        <pc:chgData name="Stephen Davies" userId="a7716480-a979-4e36-af22-670e0746e8b5" providerId="ADAL" clId="{4409E7D2-7294-4242-B518-014A5DB1B041}" dt="2022-12-28T20:00:36.310" v="0" actId="47"/>
        <pc:sldMkLst>
          <pc:docMk/>
          <pc:sldMk cId="2560042577" sldId="2863"/>
        </pc:sldMkLst>
      </pc:sldChg>
      <pc:sldChg chg="del">
        <pc:chgData name="Stephen Davies" userId="a7716480-a979-4e36-af22-670e0746e8b5" providerId="ADAL" clId="{4409E7D2-7294-4242-B518-014A5DB1B041}" dt="2022-12-28T20:00:36.310" v="0" actId="47"/>
        <pc:sldMkLst>
          <pc:docMk/>
          <pc:sldMk cId="3418994964" sldId="2864"/>
        </pc:sldMkLst>
      </pc:sldChg>
      <pc:sldChg chg="del">
        <pc:chgData name="Stephen Davies" userId="a7716480-a979-4e36-af22-670e0746e8b5" providerId="ADAL" clId="{4409E7D2-7294-4242-B518-014A5DB1B041}" dt="2022-12-28T20:00:36.310" v="0" actId="47"/>
        <pc:sldMkLst>
          <pc:docMk/>
          <pc:sldMk cId="2495934230" sldId="2865"/>
        </pc:sldMkLst>
      </pc:sldChg>
      <pc:sldChg chg="del">
        <pc:chgData name="Stephen Davies" userId="a7716480-a979-4e36-af22-670e0746e8b5" providerId="ADAL" clId="{4409E7D2-7294-4242-B518-014A5DB1B041}" dt="2022-12-28T20:00:36.310" v="0" actId="47"/>
        <pc:sldMkLst>
          <pc:docMk/>
          <pc:sldMk cId="671220480" sldId="2867"/>
        </pc:sldMkLst>
      </pc:sldChg>
      <pc:sldChg chg="del">
        <pc:chgData name="Stephen Davies" userId="a7716480-a979-4e36-af22-670e0746e8b5" providerId="ADAL" clId="{4409E7D2-7294-4242-B518-014A5DB1B041}" dt="2022-12-28T20:00:36.310" v="0" actId="47"/>
        <pc:sldMkLst>
          <pc:docMk/>
          <pc:sldMk cId="81308484" sldId="2868"/>
        </pc:sldMkLst>
      </pc:sldChg>
      <pc:sldChg chg="del">
        <pc:chgData name="Stephen Davies" userId="a7716480-a979-4e36-af22-670e0746e8b5" providerId="ADAL" clId="{4409E7D2-7294-4242-B518-014A5DB1B041}" dt="2022-12-28T20:00:36.310" v="0" actId="47"/>
        <pc:sldMkLst>
          <pc:docMk/>
          <pc:sldMk cId="1090906719" sldId="2869"/>
        </pc:sldMkLst>
      </pc:sldChg>
      <pc:sldChg chg="del">
        <pc:chgData name="Stephen Davies" userId="a7716480-a979-4e36-af22-670e0746e8b5" providerId="ADAL" clId="{4409E7D2-7294-4242-B518-014A5DB1B041}" dt="2022-12-28T20:00:36.310" v="0" actId="47"/>
        <pc:sldMkLst>
          <pc:docMk/>
          <pc:sldMk cId="3074752060" sldId="2870"/>
        </pc:sldMkLst>
      </pc:sldChg>
      <pc:sldChg chg="del">
        <pc:chgData name="Stephen Davies" userId="a7716480-a979-4e36-af22-670e0746e8b5" providerId="ADAL" clId="{4409E7D2-7294-4242-B518-014A5DB1B041}" dt="2022-12-28T20:00:36.310" v="0" actId="47"/>
        <pc:sldMkLst>
          <pc:docMk/>
          <pc:sldMk cId="2825354109" sldId="2871"/>
        </pc:sldMkLst>
      </pc:sldChg>
      <pc:sldChg chg="add">
        <pc:chgData name="Stephen Davies" userId="a7716480-a979-4e36-af22-670e0746e8b5" providerId="ADAL" clId="{4409E7D2-7294-4242-B518-014A5DB1B041}" dt="2023-01-03T23:51:13.309" v="14"/>
        <pc:sldMkLst>
          <pc:docMk/>
          <pc:sldMk cId="1083005812" sldId="2872"/>
        </pc:sldMkLst>
      </pc:sldChg>
      <pc:sldChg chg="del">
        <pc:chgData name="Stephen Davies" userId="a7716480-a979-4e36-af22-670e0746e8b5" providerId="ADAL" clId="{4409E7D2-7294-4242-B518-014A5DB1B041}" dt="2022-12-28T20:00:36.310" v="0" actId="47"/>
        <pc:sldMkLst>
          <pc:docMk/>
          <pc:sldMk cId="2780396467" sldId="2872"/>
        </pc:sldMkLst>
      </pc:sldChg>
      <pc:sldChg chg="add">
        <pc:chgData name="Stephen Davies" userId="a7716480-a979-4e36-af22-670e0746e8b5" providerId="ADAL" clId="{4409E7D2-7294-4242-B518-014A5DB1B041}" dt="2023-01-03T23:51:13.309" v="14"/>
        <pc:sldMkLst>
          <pc:docMk/>
          <pc:sldMk cId="4118144936" sldId="2873"/>
        </pc:sldMkLst>
      </pc:sldChg>
      <pc:sldChg chg="del">
        <pc:chgData name="Stephen Davies" userId="a7716480-a979-4e36-af22-670e0746e8b5" providerId="ADAL" clId="{4409E7D2-7294-4242-B518-014A5DB1B041}" dt="2022-12-28T20:00:36.310" v="0" actId="47"/>
        <pc:sldMkLst>
          <pc:docMk/>
          <pc:sldMk cId="4198650459" sldId="2873"/>
        </pc:sldMkLst>
      </pc:sldChg>
      <pc:sldChg chg="del">
        <pc:chgData name="Stephen Davies" userId="a7716480-a979-4e36-af22-670e0746e8b5" providerId="ADAL" clId="{4409E7D2-7294-4242-B518-014A5DB1B041}" dt="2022-12-28T20:00:36.310" v="0" actId="47"/>
        <pc:sldMkLst>
          <pc:docMk/>
          <pc:sldMk cId="2426462306" sldId="2874"/>
        </pc:sldMkLst>
      </pc:sldChg>
      <pc:sldChg chg="del">
        <pc:chgData name="Stephen Davies" userId="a7716480-a979-4e36-af22-670e0746e8b5" providerId="ADAL" clId="{4409E7D2-7294-4242-B518-014A5DB1B041}" dt="2022-12-28T20:00:36.310" v="0" actId="47"/>
        <pc:sldMkLst>
          <pc:docMk/>
          <pc:sldMk cId="3664891975" sldId="2876"/>
        </pc:sldMkLst>
      </pc:sldChg>
      <pc:sldChg chg="del">
        <pc:chgData name="Stephen Davies" userId="a7716480-a979-4e36-af22-670e0746e8b5" providerId="ADAL" clId="{4409E7D2-7294-4242-B518-014A5DB1B041}" dt="2022-12-28T20:00:36.310" v="0" actId="47"/>
        <pc:sldMkLst>
          <pc:docMk/>
          <pc:sldMk cId="804165033" sldId="2877"/>
        </pc:sldMkLst>
      </pc:sldChg>
      <pc:sldChg chg="del">
        <pc:chgData name="Stephen Davies" userId="a7716480-a979-4e36-af22-670e0746e8b5" providerId="ADAL" clId="{4409E7D2-7294-4242-B518-014A5DB1B041}" dt="2022-12-28T20:00:36.310" v="0" actId="47"/>
        <pc:sldMkLst>
          <pc:docMk/>
          <pc:sldMk cId="1465940278" sldId="2878"/>
        </pc:sldMkLst>
      </pc:sldChg>
      <pc:sldChg chg="del">
        <pc:chgData name="Stephen Davies" userId="a7716480-a979-4e36-af22-670e0746e8b5" providerId="ADAL" clId="{4409E7D2-7294-4242-B518-014A5DB1B041}" dt="2022-12-28T20:00:36.310" v="0" actId="47"/>
        <pc:sldMkLst>
          <pc:docMk/>
          <pc:sldMk cId="2896017290" sldId="2879"/>
        </pc:sldMkLst>
      </pc:sldChg>
      <pc:sldChg chg="del">
        <pc:chgData name="Stephen Davies" userId="a7716480-a979-4e36-af22-670e0746e8b5" providerId="ADAL" clId="{4409E7D2-7294-4242-B518-014A5DB1B041}" dt="2022-12-28T20:00:36.310" v="0" actId="47"/>
        <pc:sldMkLst>
          <pc:docMk/>
          <pc:sldMk cId="1462043352" sldId="2880"/>
        </pc:sldMkLst>
      </pc:sldChg>
      <pc:sldChg chg="del">
        <pc:chgData name="Stephen Davies" userId="a7716480-a979-4e36-af22-670e0746e8b5" providerId="ADAL" clId="{4409E7D2-7294-4242-B518-014A5DB1B041}" dt="2022-12-28T20:00:36.310" v="0" actId="47"/>
        <pc:sldMkLst>
          <pc:docMk/>
          <pc:sldMk cId="3132735425" sldId="2881"/>
        </pc:sldMkLst>
      </pc:sldChg>
      <pc:sldMasterChg chg="delSldLayout">
        <pc:chgData name="Stephen Davies" userId="a7716480-a979-4e36-af22-670e0746e8b5" providerId="ADAL" clId="{4409E7D2-7294-4242-B518-014A5DB1B041}" dt="2022-12-28T20:00:36.310" v="0" actId="47"/>
        <pc:sldMasterMkLst>
          <pc:docMk/>
          <pc:sldMasterMk cId="0" sldId="2147483648"/>
        </pc:sldMasterMkLst>
        <pc:sldLayoutChg chg="del">
          <pc:chgData name="Stephen Davies" userId="a7716480-a979-4e36-af22-670e0746e8b5" providerId="ADAL" clId="{4409E7D2-7294-4242-B518-014A5DB1B041}" dt="2022-12-28T20:00:36.310" v="0" actId="47"/>
          <pc:sldLayoutMkLst>
            <pc:docMk/>
            <pc:sldMasterMk cId="0" sldId="2147483648"/>
            <pc:sldLayoutMk cId="2952681463"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fn37"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en.wikipedia.org/wiki/Koan"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ref-Dodds"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en.wikipedia.org/wiki/Phantom_time_hypothesis" TargetMode="External"/><Relationship Id="rId4" Type="http://schemas.openxmlformats.org/officeDocument/2006/relationships/hyperlink" Target="https://bookdown.org/idlewyld_analytics/practice-data-visualization/PDV-VS-ss.html#fn39"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ref-Dodd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bookdown.org/idlewyld_analytics/practice-data-visualization/PDV-VS-ss.html#fn39"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lowdownonline.com/post/wakefield-nurse-fires-up-freedom-convoy"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bookdown.org/idlewyld_analytics/practice-data-visualization/PDV-VS-ss.html#ref-DUDADS" TargetMode="External"/><Relationship Id="rId4" Type="http://schemas.openxmlformats.org/officeDocument/2006/relationships/hyperlink" Target="https://bookdown.org/idlewyld_analytics/practice-data-visualization/PDV-VS-ss.html#fn45"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fig:modern-cons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ref-barth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fn46"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fn47"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bookdown.org/idlewyld_analytics/practice-data-visualization/PDV-VS-ss.html#fn48"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ref-DUDADS"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bookdown.org/idlewyld_analytics/practice-data-visualization/PDV-VS-ss.html#ref-sodw2" TargetMode="External"/><Relationship Id="rId4" Type="http://schemas.openxmlformats.org/officeDocument/2006/relationships/hyperlink" Target="https://bookdown.org/idlewyld_analytics/practice-data-visualization/PDV-VS-ss.html#PDV-VS-ss-e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esv.html#ref-McCloud_MC"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esv.html#ref-McCloud_MC"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esv.html#ref-McCloud_MC"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ref-DUDAD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bookdown.org/idlewyld_analytics/practice-data-visualization/PDV-VS-ss.html#fig:modern-cons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fn37"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en.wikipedia.org/wiki/Koa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fn34"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ookdown.org/idlewyld_analytics/practice-data-visualization/PDV-VS-ss.html#fn34"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ookdown.org/idlewyld_analytics/practice-data-visualization/PDV-VS-ss.html#fn36" TargetMode="External"/><Relationship Id="rId5" Type="http://schemas.openxmlformats.org/officeDocument/2006/relationships/hyperlink" Target="https://bookdown.org/idlewyld_analytics/practice-data-visualization/PDV-VS-ss.html#fn35" TargetMode="External"/><Relationship Id="rId4" Type="http://schemas.openxmlformats.org/officeDocument/2006/relationships/hyperlink" Target="https://marvelcinematicuniverse.fandom.com/wiki/Infinity_Sag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note about story definitions – stories really are hard to define!</a:t>
            </a:r>
          </a:p>
        </p:txBody>
      </p:sp>
      <p:sp>
        <p:nvSpPr>
          <p:cNvPr id="4" name="Slide Number Placeholder 3"/>
          <p:cNvSpPr>
            <a:spLocks noGrp="1"/>
          </p:cNvSpPr>
          <p:nvPr>
            <p:ph type="sldNum" sz="quarter" idx="5"/>
          </p:nvPr>
        </p:nvSpPr>
        <p:spPr/>
        <p:txBody>
          <a:bodyPr/>
          <a:lstStyle/>
          <a:p>
            <a:fld id="{EAAE4137-9C57-4BE7-8509-9D67AAFC4A52}" type="slidenum">
              <a:rPr lang="en-US" smtClean="0"/>
              <a:t>1</a:t>
            </a:fld>
            <a:endParaRPr lang="en-US"/>
          </a:p>
        </p:txBody>
      </p:sp>
    </p:spTree>
    <p:extLst>
      <p:ext uri="{BB962C8B-B14F-4D97-AF65-F5344CB8AC3E}">
        <p14:creationId xmlns:p14="http://schemas.microsoft.com/office/powerpoint/2010/main" val="331078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Consider instead the following tale, titled </a:t>
            </a:r>
            <a:r>
              <a:rPr lang="en-CA" i="1" dirty="0"/>
              <a:t>30 Years</a:t>
            </a:r>
            <a:r>
              <a:rPr lang="en-CA" dirty="0"/>
              <a:t>,</a:t>
            </a:r>
            <a:r>
              <a:rPr lang="en-CA" baseline="30000" dirty="0">
                <a:hlinkClick r:id="rId3"/>
              </a:rPr>
              <a:t>37</a:t>
            </a:r>
            <a:r>
              <a:rPr lang="en-CA" dirty="0"/>
              <a:t>:</a:t>
            </a:r>
          </a:p>
          <a:p>
            <a:r>
              <a:rPr lang="en-CA" dirty="0"/>
              <a:t>“A fellow went to a Zen master and </a:t>
            </a:r>
            <a:r>
              <a:rPr lang="en-CA" dirty="0" err="1"/>
              <a:t>said,”If</a:t>
            </a:r>
            <a:r>
              <a:rPr lang="en-CA" dirty="0"/>
              <a:t> I work very hard, how soon can I be enlightened?” The Zen master looked him up and down and said, “Ten years.” The fellow said, “No, listen, I mean if I really work at it, how long –” The Zen master cut him off. “I’m sorry. I misjudged. Twenty years.” “Wait!” said the young man, “You don’t understand! I’m –” “Thirty years,” said the Zen master.”</a:t>
            </a:r>
          </a:p>
          <a:p>
            <a:r>
              <a:rPr lang="en-CA" dirty="0"/>
              <a:t>It is clearly memetic, having been passed along among certain modern adepts of Zen Buddhism (ultimately finding its way in these pages); while it appears </a:t>
            </a:r>
            <a:r>
              <a:rPr lang="en-CA" b="1" dirty="0"/>
              <a:t>Zen </a:t>
            </a:r>
            <a:r>
              <a:rPr lang="en-CA" b="1" dirty="0">
                <a:hlinkClick r:id="rId4"/>
              </a:rPr>
              <a:t>koan</a:t>
            </a:r>
            <a:r>
              <a:rPr lang="en-CA" dirty="0"/>
              <a:t>-like to non-expert eyes, we wonder if it is not simply a joke. Jokes can be stories, of course, and a story’s </a:t>
            </a:r>
            <a:r>
              <a:rPr lang="en-CA" b="1" dirty="0"/>
              <a:t>meaning</a:t>
            </a:r>
            <a:r>
              <a:rPr lang="en-CA" dirty="0"/>
              <a:t> is not always apparent (or in the case of Zen </a:t>
            </a:r>
            <a:r>
              <a:rPr lang="en-CA" dirty="0" err="1"/>
              <a:t>koans</a:t>
            </a:r>
            <a:r>
              <a:rPr lang="en-CA" dirty="0"/>
              <a:t>, even a requisite quality), but this one seems too vague to qualify as a story in our books. What do you think?</a:t>
            </a:r>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12</a:t>
            </a:fld>
            <a:endParaRPr lang="en-US"/>
          </a:p>
        </p:txBody>
      </p:sp>
    </p:spTree>
    <p:extLst>
      <p:ext uri="{BB962C8B-B14F-4D97-AF65-F5344CB8AC3E}">
        <p14:creationId xmlns:p14="http://schemas.microsoft.com/office/powerpoint/2010/main" val="553195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Peter </a:t>
            </a:r>
            <a:r>
              <a:rPr lang="en-CA" dirty="0" err="1"/>
              <a:t>Dodds</a:t>
            </a:r>
            <a:r>
              <a:rPr lang="en-CA" dirty="0"/>
              <a:t> </a:t>
            </a:r>
            <a:r>
              <a:rPr lang="en-CA" dirty="0">
                <a:hlinkClick r:id="rId3"/>
              </a:rPr>
              <a:t>[62]</a:t>
            </a:r>
            <a:r>
              <a:rPr lang="en-CA" dirty="0"/>
              <a:t> also reminds us that real stories are never told </a:t>
            </a:r>
            <a:r>
              <a:rPr lang="en-CA" b="1" dirty="0"/>
              <a:t>in their entirety</a:t>
            </a:r>
            <a:r>
              <a:rPr lang="en-CA" dirty="0"/>
              <a:t>: it is impossible to record every detail of an </a:t>
            </a:r>
            <a:r>
              <a:rPr lang="en-CA" b="1" dirty="0"/>
              <a:t>ideal</a:t>
            </a:r>
            <a:r>
              <a:rPr lang="en-CA" dirty="0"/>
              <a:t> (Platonic) </a:t>
            </a:r>
            <a:r>
              <a:rPr lang="en-CA" b="1" dirty="0"/>
              <a:t>story</a:t>
            </a:r>
            <a:r>
              <a:rPr lang="en-CA" dirty="0"/>
              <a:t>, as recording entails </a:t>
            </a:r>
            <a:r>
              <a:rPr lang="en-CA" b="1" dirty="0"/>
              <a:t>compression to medium format and scale</a:t>
            </a:r>
            <a:r>
              <a:rPr lang="en-CA" dirty="0"/>
              <a:t> (narrative hierarchy). Storytelling converges to the </a:t>
            </a:r>
            <a:r>
              <a:rPr lang="en-CA" b="1" dirty="0"/>
              <a:t>story logic</a:t>
            </a:r>
            <a:r>
              <a:rPr lang="en-CA" dirty="0"/>
              <a:t>, while seemingly irrelevant aspects (which remain part of the story) are </a:t>
            </a:r>
            <a:r>
              <a:rPr lang="en-CA" b="1" dirty="0"/>
              <a:t>discarded</a:t>
            </a:r>
            <a:r>
              <a:rPr lang="en-CA" dirty="0"/>
              <a:t> in favour of aspects which are likely to </a:t>
            </a:r>
            <a:r>
              <a:rPr lang="en-CA" b="1" dirty="0"/>
              <a:t>carry more weight with the audience</a:t>
            </a:r>
            <a:r>
              <a:rPr lang="en-CA" dirty="0"/>
              <a:t>.</a:t>
            </a:r>
          </a:p>
          <a:p>
            <a:r>
              <a:rPr lang="en-CA" dirty="0"/>
              <a:t>These </a:t>
            </a:r>
            <a:r>
              <a:rPr lang="en-CA" b="1" dirty="0"/>
              <a:t>adjacent stories</a:t>
            </a:r>
            <a:r>
              <a:rPr lang="en-CA" dirty="0"/>
              <a:t> (of which there can be infinitely many, at least in theory) afford “better” stories, which is to say, stories that are:</a:t>
            </a:r>
          </a:p>
          <a:p>
            <a:pPr>
              <a:buFont typeface="Arial" panose="020B0604020202020204" pitchFamily="34" charset="0"/>
              <a:buChar char="•"/>
            </a:pPr>
            <a:r>
              <a:rPr lang="en-CA" dirty="0"/>
              <a:t>more </a:t>
            </a:r>
            <a:r>
              <a:rPr lang="en-CA" b="1" dirty="0"/>
              <a:t>engaging</a:t>
            </a:r>
            <a:r>
              <a:rPr lang="en-CA" dirty="0"/>
              <a:t>;</a:t>
            </a:r>
          </a:p>
          <a:p>
            <a:pPr>
              <a:buFont typeface="Arial" panose="020B0604020202020204" pitchFamily="34" charset="0"/>
              <a:buChar char="•"/>
            </a:pPr>
            <a:r>
              <a:rPr lang="en-CA" dirty="0"/>
              <a:t>more </a:t>
            </a:r>
            <a:r>
              <a:rPr lang="en-CA" b="1" dirty="0"/>
              <a:t>motivating to spread</a:t>
            </a:r>
            <a:r>
              <a:rPr lang="en-CA" dirty="0"/>
              <a:t> (more memetic), and</a:t>
            </a:r>
          </a:p>
          <a:p>
            <a:pPr>
              <a:buFont typeface="Arial" panose="020B0604020202020204" pitchFamily="34" charset="0"/>
              <a:buChar char="•"/>
            </a:pPr>
            <a:r>
              <a:rPr lang="en-CA" dirty="0"/>
              <a:t>more </a:t>
            </a:r>
            <a:r>
              <a:rPr lang="en-CA" b="1" dirty="0"/>
              <a:t>durable</a:t>
            </a:r>
            <a:r>
              <a:rPr lang="en-CA" dirty="0"/>
              <a:t> (robust) under spreading.</a:t>
            </a:r>
          </a:p>
          <a:p>
            <a:r>
              <a:rPr lang="en-CA" dirty="0"/>
              <a:t>These “better” stories are used by “</a:t>
            </a:r>
            <a:r>
              <a:rPr lang="en-CA" b="1" dirty="0"/>
              <a:t>true-to-life</a:t>
            </a:r>
            <a:r>
              <a:rPr lang="en-CA" dirty="0"/>
              <a:t>” recorders and re-tellers (such as journalists) to reach larger audiences, but the infinitude of adjacent stories also means that “better” stories are used for </a:t>
            </a:r>
            <a:r>
              <a:rPr lang="en-CA" b="1" dirty="0"/>
              <a:t>disinformation</a:t>
            </a:r>
            <a:r>
              <a:rPr lang="en-CA" dirty="0"/>
              <a:t>: adjacent stories may be low on truth and bear falsehoods. When adjacent stories conform to a groups’ world view and ideology, they tend to spread like wildfire (or more accurately, like a virus); this is not surprising, since even non-adjacent stories must be coherent and at least possible.</a:t>
            </a:r>
            <a:r>
              <a:rPr lang="en-CA" baseline="30000" dirty="0">
                <a:hlinkClick r:id="rId4"/>
              </a:rPr>
              <a:t>39</a:t>
            </a:r>
            <a:endParaRPr lang="en-CA" dirty="0"/>
          </a:p>
          <a:p>
            <a:r>
              <a:rPr lang="en-CA" b="1" dirty="0"/>
              <a:t>Example</a:t>
            </a:r>
            <a:r>
              <a:rPr lang="en-CA" dirty="0"/>
              <a:t> (also from </a:t>
            </a:r>
            <a:r>
              <a:rPr lang="en-CA" dirty="0">
                <a:hlinkClick r:id="rId3"/>
              </a:rPr>
              <a:t>[62]</a:t>
            </a:r>
            <a:r>
              <a:rPr lang="en-CA" dirty="0"/>
              <a:t>): the </a:t>
            </a:r>
            <a:r>
              <a:rPr lang="en-CA" b="1" dirty="0">
                <a:hlinkClick r:id="rId5"/>
              </a:rPr>
              <a:t>Phantom Time Hypothesis</a:t>
            </a:r>
            <a:r>
              <a:rPr lang="en-CA" dirty="0"/>
              <a:t>, by German </a:t>
            </a:r>
            <a:r>
              <a:rPr lang="en-CA" dirty="0" err="1"/>
              <a:t>pseudohistorian</a:t>
            </a:r>
            <a:r>
              <a:rPr lang="en-CA" dirty="0"/>
              <a:t> </a:t>
            </a:r>
            <a:r>
              <a:rPr lang="en-CA" dirty="0" err="1"/>
              <a:t>Heribert</a:t>
            </a:r>
            <a:r>
              <a:rPr lang="en-CA" dirty="0"/>
              <a:t> </a:t>
            </a:r>
            <a:r>
              <a:rPr lang="en-CA" dirty="0" err="1"/>
              <a:t>Illig</a:t>
            </a:r>
            <a:r>
              <a:rPr lang="en-CA" dirty="0"/>
              <a:t>, illustrates the seductive power of adjacent stories. The long and the short of it is that the the years AD (CE) 614-911 never existed, and so that the year AD (CE) 2022 should really be labeled AD (CE) 1825. Supposedly, a 1st </a:t>
            </a:r>
            <a:r>
              <a:rPr lang="en-CA" dirty="0" err="1"/>
              <a:t>millenium</a:t>
            </a:r>
            <a:r>
              <a:rPr lang="en-CA" dirty="0"/>
              <a:t> cabal consisting of “the Holy Roman Emperor Otto III, Pope Sylvester II (and possibly the Byzantine Emperor Constantine VII) fabricated the Anno Domini dating system retroactively, in order to place themselves at the special year of AD 1000, and to rewrite history to legitimize Otto’s claim to the Holy Roman Empire.”</a:t>
            </a:r>
          </a:p>
          <a:p>
            <a:r>
              <a:rPr lang="en-CA" dirty="0"/>
              <a:t>It is a powerful story, and it concords with some of our prejudices: we think that most of us could easily conceive of a Holy Roman Emperor, a Byzantine emperor (possibly), and a Pope thirsting for power, and scheming behind the scenes to find ways to stay in power as long as they live; it even touches on our love of numerology!</a:t>
            </a:r>
          </a:p>
          <a:p>
            <a:r>
              <a:rPr lang="en-CA" dirty="0" err="1"/>
              <a:t>Illig</a:t>
            </a:r>
            <a:r>
              <a:rPr lang="en-CA" dirty="0"/>
              <a:t> also brings forward evidence to support his claim (in case the story itself should prove insufficient to persuade a world determined to stay in the dark!); the nature of the evidence is such that it is </a:t>
            </a:r>
            <a:r>
              <a:rPr lang="en-CA" b="1" dirty="0"/>
              <a:t>easily refuted</a:t>
            </a:r>
            <a:r>
              <a:rPr lang="en-CA" dirty="0"/>
              <a:t> by records of solar eclipses and comet appearances over the years, as well as dendrochronology (the study of tree rings). By proposing an alternative to “establishment” history (the </a:t>
            </a:r>
            <a:r>
              <a:rPr lang="en-CA" i="1" dirty="0"/>
              <a:t>null hypothesis</a:t>
            </a:r>
            <a:r>
              <a:rPr lang="en-CA" dirty="0"/>
              <a:t>), phantom time </a:t>
            </a:r>
            <a:r>
              <a:rPr lang="en-CA" dirty="0" err="1"/>
              <a:t>hypothesists</a:t>
            </a:r>
            <a:r>
              <a:rPr lang="en-CA" dirty="0"/>
              <a:t> hold the </a:t>
            </a:r>
            <a:r>
              <a:rPr lang="en-CA" b="1" dirty="0"/>
              <a:t>burden of proof</a:t>
            </a:r>
            <a:r>
              <a:rPr lang="en-CA" dirty="0"/>
              <a:t>: if their evidence does not support their claim, it should at the very least not support the chronology they are trying to overthrow.</a:t>
            </a:r>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16</a:t>
            </a:fld>
            <a:endParaRPr lang="en-US"/>
          </a:p>
        </p:txBody>
      </p:sp>
    </p:spTree>
    <p:extLst>
      <p:ext uri="{BB962C8B-B14F-4D97-AF65-F5344CB8AC3E}">
        <p14:creationId xmlns:p14="http://schemas.microsoft.com/office/powerpoint/2010/main" val="2667879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Peter </a:t>
            </a:r>
            <a:r>
              <a:rPr lang="en-CA" dirty="0" err="1"/>
              <a:t>Dodds</a:t>
            </a:r>
            <a:r>
              <a:rPr lang="en-CA" dirty="0"/>
              <a:t> </a:t>
            </a:r>
            <a:r>
              <a:rPr lang="en-CA" dirty="0">
                <a:hlinkClick r:id="rId3"/>
              </a:rPr>
              <a:t>[62]</a:t>
            </a:r>
            <a:r>
              <a:rPr lang="en-CA" dirty="0"/>
              <a:t> also reminds us that real stories are never told </a:t>
            </a:r>
            <a:r>
              <a:rPr lang="en-CA" b="1" dirty="0"/>
              <a:t>in their entirety</a:t>
            </a:r>
            <a:r>
              <a:rPr lang="en-CA" dirty="0"/>
              <a:t>: it is impossible to record every detail of an </a:t>
            </a:r>
            <a:r>
              <a:rPr lang="en-CA" b="1" dirty="0"/>
              <a:t>ideal</a:t>
            </a:r>
            <a:r>
              <a:rPr lang="en-CA" dirty="0"/>
              <a:t> (Platonic) </a:t>
            </a:r>
            <a:r>
              <a:rPr lang="en-CA" b="1" dirty="0"/>
              <a:t>story</a:t>
            </a:r>
            <a:r>
              <a:rPr lang="en-CA" dirty="0"/>
              <a:t>, as recording entails </a:t>
            </a:r>
            <a:r>
              <a:rPr lang="en-CA" b="1" dirty="0"/>
              <a:t>compression to medium format and scale</a:t>
            </a:r>
            <a:r>
              <a:rPr lang="en-CA" dirty="0"/>
              <a:t> (narrative hierarchy). Storytelling converges to the </a:t>
            </a:r>
            <a:r>
              <a:rPr lang="en-CA" b="1" dirty="0"/>
              <a:t>story logic</a:t>
            </a:r>
            <a:r>
              <a:rPr lang="en-CA" dirty="0"/>
              <a:t>, while seemingly irrelevant aspects (which remain part of the story) are </a:t>
            </a:r>
            <a:r>
              <a:rPr lang="en-CA" b="1" dirty="0"/>
              <a:t>discarded</a:t>
            </a:r>
            <a:r>
              <a:rPr lang="en-CA" dirty="0"/>
              <a:t> in favour of aspects which are likely to </a:t>
            </a:r>
            <a:r>
              <a:rPr lang="en-CA" b="1" dirty="0"/>
              <a:t>carry more weight with the audience</a:t>
            </a:r>
            <a:r>
              <a:rPr lang="en-CA" dirty="0"/>
              <a:t>.</a:t>
            </a:r>
          </a:p>
          <a:p>
            <a:r>
              <a:rPr lang="en-CA" dirty="0"/>
              <a:t>These </a:t>
            </a:r>
            <a:r>
              <a:rPr lang="en-CA" b="1" dirty="0"/>
              <a:t>adjacent stories</a:t>
            </a:r>
            <a:r>
              <a:rPr lang="en-CA" dirty="0"/>
              <a:t> (of which there can be infinitely many, at least in theory) afford “better” stories, which is to say, stories that are:</a:t>
            </a:r>
          </a:p>
          <a:p>
            <a:pPr>
              <a:buFont typeface="Arial" panose="020B0604020202020204" pitchFamily="34" charset="0"/>
              <a:buChar char="•"/>
            </a:pPr>
            <a:r>
              <a:rPr lang="en-CA" dirty="0"/>
              <a:t>more </a:t>
            </a:r>
            <a:r>
              <a:rPr lang="en-CA" b="1" dirty="0"/>
              <a:t>engaging</a:t>
            </a:r>
            <a:r>
              <a:rPr lang="en-CA" dirty="0"/>
              <a:t>;</a:t>
            </a:r>
          </a:p>
          <a:p>
            <a:pPr>
              <a:buFont typeface="Arial" panose="020B0604020202020204" pitchFamily="34" charset="0"/>
              <a:buChar char="•"/>
            </a:pPr>
            <a:r>
              <a:rPr lang="en-CA" dirty="0"/>
              <a:t>more </a:t>
            </a:r>
            <a:r>
              <a:rPr lang="en-CA" b="1" dirty="0"/>
              <a:t>motivating to spread</a:t>
            </a:r>
            <a:r>
              <a:rPr lang="en-CA" dirty="0"/>
              <a:t> (more memetic), and</a:t>
            </a:r>
          </a:p>
          <a:p>
            <a:pPr>
              <a:buFont typeface="Arial" panose="020B0604020202020204" pitchFamily="34" charset="0"/>
              <a:buChar char="•"/>
            </a:pPr>
            <a:r>
              <a:rPr lang="en-CA" dirty="0"/>
              <a:t>more </a:t>
            </a:r>
            <a:r>
              <a:rPr lang="en-CA" b="1" dirty="0"/>
              <a:t>durable</a:t>
            </a:r>
            <a:r>
              <a:rPr lang="en-CA" dirty="0"/>
              <a:t> (robust) under spreading.</a:t>
            </a:r>
          </a:p>
          <a:p>
            <a:r>
              <a:rPr lang="en-CA" dirty="0"/>
              <a:t>These “better” stories are used by “</a:t>
            </a:r>
            <a:r>
              <a:rPr lang="en-CA" b="1" dirty="0"/>
              <a:t>true-to-life</a:t>
            </a:r>
            <a:r>
              <a:rPr lang="en-CA" dirty="0"/>
              <a:t>” recorders and re-tellers (such as journalists) to reach larger audiences, but the infinitude of adjacent stories also means that “better” stories are used for </a:t>
            </a:r>
            <a:r>
              <a:rPr lang="en-CA" b="1" dirty="0"/>
              <a:t>disinformation</a:t>
            </a:r>
            <a:r>
              <a:rPr lang="en-CA" dirty="0"/>
              <a:t>: adjacent stories may be low on truth and bear falsehoods. When adjacent stories conform to a groups’ world view and ideology, they tend to spread like wildfire (or more accurately, like a virus); this is not surprising, since even non-adjacent stories must be coherent and at least possible.</a:t>
            </a:r>
            <a:r>
              <a:rPr lang="en-CA" baseline="30000" dirty="0">
                <a:hlinkClick r:id="rId4"/>
              </a:rPr>
              <a:t>3</a:t>
            </a:r>
            <a:endParaRPr lang="en-CA" dirty="0"/>
          </a:p>
        </p:txBody>
      </p:sp>
      <p:sp>
        <p:nvSpPr>
          <p:cNvPr id="4" name="Slide Number Placeholder 3"/>
          <p:cNvSpPr>
            <a:spLocks noGrp="1"/>
          </p:cNvSpPr>
          <p:nvPr>
            <p:ph type="sldNum" sz="quarter" idx="5"/>
          </p:nvPr>
        </p:nvSpPr>
        <p:spPr/>
        <p:txBody>
          <a:bodyPr/>
          <a:lstStyle/>
          <a:p>
            <a:fld id="{EAAE4137-9C57-4BE7-8509-9D67AAFC4A52}" type="slidenum">
              <a:rPr lang="en-US" smtClean="0"/>
              <a:t>17</a:t>
            </a:fld>
            <a:endParaRPr lang="en-US"/>
          </a:p>
        </p:txBody>
      </p:sp>
    </p:spTree>
    <p:extLst>
      <p:ext uri="{BB962C8B-B14F-4D97-AF65-F5344CB8AC3E}">
        <p14:creationId xmlns:p14="http://schemas.microsoft.com/office/powerpoint/2010/main" val="3551791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same story may thus have different </a:t>
            </a:r>
            <a:r>
              <a:rPr lang="en-CA" b="1" dirty="0"/>
              <a:t>outcomes/impacts</a:t>
            </a:r>
            <a:r>
              <a:rPr lang="en-CA" dirty="0"/>
              <a:t> in different contexts. Consider, for instance, Trevor Greenway’s article </a:t>
            </a:r>
            <a:r>
              <a:rPr lang="en-CA" dirty="0">
                <a:hlinkClick r:id="rId3"/>
              </a:rPr>
              <a:t>Wakefield nurse fires up Freedom Convoy</a:t>
            </a:r>
            <a:r>
              <a:rPr lang="en-CA" dirty="0"/>
              <a:t> published in </a:t>
            </a:r>
            <a:r>
              <a:rPr lang="en-CA" i="1" dirty="0"/>
              <a:t>The Low Down to Hull and Back</a:t>
            </a:r>
            <a:r>
              <a:rPr lang="en-CA" dirty="0"/>
              <a:t> on Feb 9, 2022.</a:t>
            </a:r>
            <a:r>
              <a:rPr lang="en-CA" baseline="30000" dirty="0">
                <a:hlinkClick r:id="rId4"/>
              </a:rPr>
              <a:t>45</a:t>
            </a:r>
            <a:endParaRPr lang="en-CA" dirty="0"/>
          </a:p>
          <a:p>
            <a:endParaRPr lang="en-US" dirty="0"/>
          </a:p>
          <a:p>
            <a:r>
              <a:rPr lang="en-CA" dirty="0"/>
              <a:t>Based only on the headline, the photo, and the accompanying blurb, what is your opinion on the subject (the nurse)? The author? Read the article: have your opinions changed?</a:t>
            </a:r>
          </a:p>
          <a:p>
            <a:r>
              <a:rPr lang="en-CA" dirty="0"/>
              <a:t>This was one of the Low Down’s most “controversial” articles ever. Some calls and letters to the Editor excoriated the newspaper for painting an “anti-vaxxer” in a sympathetic light, others for ridiculing a hard-working and honest citizens.</a:t>
            </a:r>
          </a:p>
          <a:p>
            <a:r>
              <a:rPr lang="en-CA" dirty="0"/>
              <a:t>It is one and only one story for Mr. Greenway and the Low Down: it was only written (and published) once, for all the world to see. But it was not the same story for different audiences. Context matters.</a:t>
            </a:r>
          </a:p>
          <a:p>
            <a:r>
              <a:rPr lang="en-CA" dirty="0"/>
              <a:t>“To some, this might smack of </a:t>
            </a:r>
            <a:r>
              <a:rPr lang="en-CA" dirty="0" err="1"/>
              <a:t>post-modernism:”you</a:t>
            </a:r>
            <a:r>
              <a:rPr lang="en-CA" dirty="0"/>
              <a:t> are saying that there is no truth, and that data analysis is pointless!” To which our response is: “analysts have agency (lots of it, as it turns out), and their choices </a:t>
            </a:r>
            <a:r>
              <a:rPr lang="en-CA" i="1" dirty="0"/>
              <a:t>DO</a:t>
            </a:r>
            <a:r>
              <a:rPr lang="en-CA" dirty="0"/>
              <a:t> influence the results… so run multiple analyses to determine the variability of the outcomes”. That is simply the nature of the discipline.” </a:t>
            </a:r>
            <a:r>
              <a:rPr lang="en-CA" dirty="0">
                <a:hlinkClick r:id="rId5"/>
              </a:rPr>
              <a:t>[61]</a:t>
            </a:r>
            <a:endParaRPr lang="en-CA" dirty="0"/>
          </a:p>
          <a:p>
            <a:r>
              <a:rPr lang="en-CA" dirty="0"/>
              <a:t>The same goes for stories and data stories: multiplicity helps get a better idea of exactly what is going on (definitely in the preparation stage, at least!).</a:t>
            </a:r>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18</a:t>
            </a:fld>
            <a:endParaRPr lang="en-US"/>
          </a:p>
        </p:txBody>
      </p:sp>
    </p:spTree>
    <p:extLst>
      <p:ext uri="{BB962C8B-B14F-4D97-AF65-F5344CB8AC3E}">
        <p14:creationId xmlns:p14="http://schemas.microsoft.com/office/powerpoint/2010/main" val="1842118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an illustration, let us re-visit the constellation example of Figure </a:t>
            </a:r>
            <a:r>
              <a:rPr lang="en-CA" dirty="0">
                <a:hlinkClick r:id="rId3"/>
              </a:rPr>
              <a:t>4.1</a:t>
            </a:r>
            <a:r>
              <a:rPr lang="en-CA" dirty="0"/>
              <a:t>. You will not be surprised to find out that different culture had different night skies: of course, the skies themselves were the same (give or take a few stars based on a culture’s location on Earth), but they were definitely </a:t>
            </a:r>
            <a:r>
              <a:rPr lang="en-CA" b="1" dirty="0"/>
              <a:t>viewed</a:t>
            </a:r>
            <a:r>
              <a:rPr lang="en-CA" dirty="0"/>
              <a:t> differently, based on the various myths.</a:t>
            </a:r>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19</a:t>
            </a:fld>
            <a:endParaRPr lang="en-US"/>
          </a:p>
        </p:txBody>
      </p:sp>
    </p:spTree>
    <p:extLst>
      <p:ext uri="{BB962C8B-B14F-4D97-AF65-F5344CB8AC3E}">
        <p14:creationId xmlns:p14="http://schemas.microsoft.com/office/powerpoint/2010/main" val="1716378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marked differences:</a:t>
            </a:r>
          </a:p>
          <a:p>
            <a:pPr>
              <a:buFont typeface="Arial" panose="020B0604020202020204" pitchFamily="34" charset="0"/>
              <a:buChar char="•"/>
            </a:pPr>
            <a:r>
              <a:rPr lang="en-CA" dirty="0"/>
              <a:t>Chinese constellations are much more numerous (and so smaller) than the modern IAU constellations;</a:t>
            </a:r>
          </a:p>
          <a:p>
            <a:pPr>
              <a:buFont typeface="Arial" panose="020B0604020202020204" pitchFamily="34" charset="0"/>
              <a:buChar char="•"/>
            </a:pPr>
            <a:r>
              <a:rPr lang="en-CA" dirty="0"/>
              <a:t>there are very few southern Korean constellations (presumably due to the northern location of Korea);</a:t>
            </a:r>
          </a:p>
          <a:p>
            <a:pPr>
              <a:buFont typeface="Arial" panose="020B0604020202020204" pitchFamily="34" charset="0"/>
              <a:buChar char="•"/>
            </a:pPr>
            <a:r>
              <a:rPr lang="en-CA" dirty="0"/>
              <a:t>the Navajo constellations that are presented are more easily recognizable as human figures than they are in the other systems;</a:t>
            </a:r>
          </a:p>
          <a:p>
            <a:pPr>
              <a:buFont typeface="Arial" panose="020B0604020202020204" pitchFamily="34" charset="0"/>
              <a:buChar char="•"/>
            </a:pPr>
            <a:r>
              <a:rPr lang="en-CA" dirty="0"/>
              <a:t>the Maori constellations are nautically themed (fishing hook, etc.).</a:t>
            </a:r>
          </a:p>
          <a:p>
            <a:r>
              <a:rPr lang="en-CA" dirty="0"/>
              <a:t>Upon reflection it is not too surprising that all these cultures had different constellations, and that all of them are as “true” as one another, but it is somewhat surprising that all cultures </a:t>
            </a:r>
            <a:r>
              <a:rPr lang="en-CA" b="1" dirty="0"/>
              <a:t>have</a:t>
            </a:r>
            <a:r>
              <a:rPr lang="en-CA" dirty="0"/>
              <a:t> constellations… Might </a:t>
            </a:r>
            <a:r>
              <a:rPr lang="en-CA" b="1" dirty="0"/>
              <a:t>this</a:t>
            </a:r>
            <a:r>
              <a:rPr lang="en-CA" dirty="0"/>
              <a:t> be the actual story?</a:t>
            </a:r>
          </a:p>
          <a:p>
            <a:endParaRPr lang="en-US" dirty="0"/>
          </a:p>
          <a:p>
            <a:r>
              <a:rPr lang="en-CA" dirty="0"/>
              <a:t>This is an unspoken challenge of storytelling – the audience may fail to agree that the story is what the author think it is: the “author is dead” </a:t>
            </a:r>
            <a:r>
              <a:rPr lang="en-CA" dirty="0">
                <a:hlinkClick r:id="rId3"/>
              </a:rPr>
              <a:t>[77]</a:t>
            </a:r>
            <a:r>
              <a:rPr lang="en-CA" dirty="0"/>
              <a:t> (at least, up to a point). Stories are universally appealing to humans, but their </a:t>
            </a:r>
            <a:r>
              <a:rPr lang="en-CA" b="1" dirty="0"/>
              <a:t>interpretations are no universal</a:t>
            </a:r>
            <a:r>
              <a:rPr lang="en-CA" dirty="0"/>
              <a: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20</a:t>
            </a:fld>
            <a:endParaRPr lang="en-US"/>
          </a:p>
        </p:txBody>
      </p:sp>
    </p:spTree>
    <p:extLst>
      <p:ext uri="{BB962C8B-B14F-4D97-AF65-F5344CB8AC3E}">
        <p14:creationId xmlns:p14="http://schemas.microsoft.com/office/powerpoint/2010/main" val="715541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Consider the old Aesop fable:</a:t>
            </a:r>
          </a:p>
          <a:p>
            <a:r>
              <a:rPr lang="en-CA" b="1" dirty="0"/>
              <a:t>The Boy Who Cried Wolf</a:t>
            </a:r>
            <a:br>
              <a:rPr lang="en-CA" dirty="0"/>
            </a:br>
            <a:r>
              <a:rPr lang="en-CA" dirty="0"/>
              <a:t>There once was a shepherd boy who was bored as he sat on the hillside watching the village sheep. To amuse himself he took a great breath and sang out, “Wolf! Wolf! The Wolf is chasing the sheep!”</a:t>
            </a:r>
            <a:br>
              <a:rPr lang="en-CA" dirty="0"/>
            </a:br>
            <a:r>
              <a:rPr lang="en-CA" dirty="0"/>
              <a:t> </a:t>
            </a:r>
            <a:br>
              <a:rPr lang="en-CA" dirty="0"/>
            </a:br>
            <a:r>
              <a:rPr lang="en-CA" dirty="0"/>
              <a:t>The villagers came running up the hill to help the boy drive the wolf away. But when they arrived at the top of the hill, they found no wolf. The boy laughed at the sight of their angry faces. “Don’t cry ‘wolf’, shepherd boy,” said the villagers, “when there’s no wolf!” They went grumbling back down the hill.  </a:t>
            </a:r>
            <a:br>
              <a:rPr lang="en-CA" dirty="0"/>
            </a:br>
            <a:r>
              <a:rPr lang="en-CA" dirty="0"/>
              <a:t>Later, the boy sang out again, “Wolf! Wolf! The wolf is chasing the sheep!” To his naughty delight, he watched the villagers run up the hill to help him drive the wolf away.</a:t>
            </a:r>
            <a:br>
              <a:rPr lang="en-CA" dirty="0"/>
            </a:br>
            <a:r>
              <a:rPr lang="en-CA" dirty="0"/>
              <a:t> </a:t>
            </a:r>
            <a:br>
              <a:rPr lang="en-CA" dirty="0"/>
            </a:br>
            <a:r>
              <a:rPr lang="en-CA" dirty="0"/>
              <a:t>When the villagers saw no wolf they sternly said, “Save your frightened song for when there is really something wrong! Don’t cry ‘wolf’ when there is NO wolf!”</a:t>
            </a:r>
            <a:br>
              <a:rPr lang="en-CA" dirty="0"/>
            </a:br>
            <a:r>
              <a:rPr lang="en-CA" dirty="0"/>
              <a:t> </a:t>
            </a:r>
            <a:br>
              <a:rPr lang="en-CA" dirty="0"/>
            </a:br>
            <a:r>
              <a:rPr lang="en-CA" dirty="0"/>
              <a:t>But the boy just grinned and watched them go grumbling down the hill once more.</a:t>
            </a:r>
            <a:br>
              <a:rPr lang="en-CA" dirty="0"/>
            </a:br>
            <a:r>
              <a:rPr lang="en-CA" dirty="0"/>
              <a:t> </a:t>
            </a:r>
            <a:br>
              <a:rPr lang="en-CA" dirty="0"/>
            </a:br>
            <a:r>
              <a:rPr lang="en-CA" dirty="0"/>
              <a:t>Later, he saw a REAL wolf prowling about his flock. Alarmed, he leaped to his feet and sang out as loudly as he could, “Wolf! Wolf!” But the villagers thought he was trying to fool them again, and so they didn’t come.</a:t>
            </a:r>
            <a:br>
              <a:rPr lang="en-CA" dirty="0"/>
            </a:br>
            <a:r>
              <a:rPr lang="en-CA" dirty="0"/>
              <a:t> </a:t>
            </a:r>
            <a:br>
              <a:rPr lang="en-CA" dirty="0"/>
            </a:br>
            <a:r>
              <a:rPr lang="en-CA" dirty="0"/>
              <a:t>At sunset, everyone wondered why the shepherd boy hadn’t returned to the village with their sheep. They went up the hill to find the boy. They found him weeping.</a:t>
            </a:r>
            <a:br>
              <a:rPr lang="en-CA" dirty="0"/>
            </a:br>
            <a:r>
              <a:rPr lang="en-CA" dirty="0"/>
              <a:t> </a:t>
            </a:r>
            <a:br>
              <a:rPr lang="en-CA" dirty="0"/>
            </a:br>
            <a:r>
              <a:rPr lang="en-CA" dirty="0"/>
              <a:t>“There really was a wolf here! The flock has scattered! I cried </a:t>
            </a:r>
            <a:r>
              <a:rPr lang="en-CA" dirty="0" err="1"/>
              <a:t>out,”Wolf</a:t>
            </a:r>
            <a:r>
              <a:rPr lang="en-CA" dirty="0"/>
              <a:t>!” Why didn’t you come?”</a:t>
            </a:r>
            <a:br>
              <a:rPr lang="en-CA" dirty="0"/>
            </a:br>
            <a:r>
              <a:rPr lang="en-CA" dirty="0"/>
              <a:t> </a:t>
            </a:r>
            <a:br>
              <a:rPr lang="en-CA" dirty="0"/>
            </a:br>
            <a:r>
              <a:rPr lang="en-CA" dirty="0"/>
              <a:t>An old man tried to comfort the boy as they walked back to the village. “We’ll help you look for the lost sheep in the morning,” he said, putting his arm around the youth, “[…]”</a:t>
            </a:r>
          </a:p>
          <a:p>
            <a:r>
              <a:rPr lang="en-CA" dirty="0"/>
              <a:t>What does the old man say to comfort the young boy? What is the </a:t>
            </a:r>
            <a:r>
              <a:rPr lang="en-CA" b="1" dirty="0"/>
              <a:t>moral</a:t>
            </a:r>
            <a:r>
              <a:rPr lang="en-CA" dirty="0"/>
              <a:t> of the story? Even if this specific one is unknown to you, a lifetime of experience with similar tales makes it clear that the missing words are something to the effect of: “Nobody believes a liar, even when they are telling the truth.”</a:t>
            </a:r>
          </a:p>
          <a:p>
            <a:r>
              <a:rPr lang="en-CA" dirty="0"/>
              <a:t>The interpretation is that we build trust by being trustworthy and straightforward, by demonstrably telling the truth in our dealings with others. The good functioning of human society hinges on this interpretation; it is almost certainly the one you were taught as a child.</a:t>
            </a:r>
          </a:p>
          <a:p>
            <a:r>
              <a:rPr lang="en-CA" dirty="0"/>
              <a:t>But there is (at least) another, </a:t>
            </a:r>
            <a:r>
              <a:rPr lang="en-CA" b="1" dirty="0"/>
              <a:t>more sinister</a:t>
            </a:r>
            <a:r>
              <a:rPr lang="en-CA" dirty="0"/>
              <a:t> (if not downright sociopathic) interpretation: if in truth you are a liar, then it is crucial to keep that fact hidden from everybody. In that interpretation, the boy was foolish for </a:t>
            </a:r>
            <a:r>
              <a:rPr lang="en-CA" b="1" dirty="0"/>
              <a:t>repeatedly</a:t>
            </a:r>
            <a:r>
              <a:rPr lang="en-CA" dirty="0"/>
              <a:t> using the same lie, because that clearly marked him as a liar in the eyes of the villagers (and hence as someone who could not be trusted).</a:t>
            </a:r>
            <a:r>
              <a:rPr lang="en-CA" baseline="30000" dirty="0">
                <a:hlinkClick r:id="rId3"/>
              </a:rPr>
              <a:t>46</a:t>
            </a:r>
            <a:endParaRPr lang="en-CA" dirty="0"/>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21</a:t>
            </a:fld>
            <a:endParaRPr lang="en-US"/>
          </a:p>
        </p:txBody>
      </p:sp>
    </p:spTree>
    <p:extLst>
      <p:ext uri="{BB962C8B-B14F-4D97-AF65-F5344CB8AC3E}">
        <p14:creationId xmlns:p14="http://schemas.microsoft.com/office/powerpoint/2010/main" val="2628880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Thankfully (in this case, at least), it takes a fair amount of effort to overcome the </a:t>
            </a:r>
            <a:r>
              <a:rPr lang="en-CA" b="1" dirty="0"/>
              <a:t>cultural momentum</a:t>
            </a:r>
            <a:r>
              <a:rPr lang="en-CA" dirty="0"/>
              <a:t> generated by fables and cautionary tales in general, which makes the second interpretation seem off-kilter (and thus wrong) to us: we have heard too many stories over the years to be fooled.</a:t>
            </a:r>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24</a:t>
            </a:fld>
            <a:endParaRPr lang="en-US"/>
          </a:p>
        </p:txBody>
      </p:sp>
    </p:spTree>
    <p:extLst>
      <p:ext uri="{BB962C8B-B14F-4D97-AF65-F5344CB8AC3E}">
        <p14:creationId xmlns:p14="http://schemas.microsoft.com/office/powerpoint/2010/main" val="1060372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But data stories are a different matter: for the most part, they have not yet penetrated human “</a:t>
            </a:r>
            <a:r>
              <a:rPr lang="en-CA" b="1" dirty="0"/>
              <a:t>extelligence</a:t>
            </a:r>
            <a:r>
              <a:rPr lang="en-CA" dirty="0"/>
              <a:t>”.</a:t>
            </a:r>
            <a:r>
              <a:rPr lang="en-CA" baseline="30000" dirty="0">
                <a:hlinkClick r:id="rId3"/>
              </a:rPr>
              <a:t>47</a:t>
            </a:r>
            <a:r>
              <a:rPr lang="en-CA" dirty="0"/>
              <a:t> Additionally, whereas the vast majority of us are </a:t>
            </a:r>
            <a:r>
              <a:rPr lang="en-CA" b="1" dirty="0"/>
              <a:t>story-literate</a:t>
            </a:r>
            <a:r>
              <a:rPr lang="en-CA" dirty="0"/>
              <a:t> (according to the standards of our respective cultures and sub-cultures), we cannot claim to be a </a:t>
            </a:r>
            <a:r>
              <a:rPr lang="en-CA" b="1" dirty="0"/>
              <a:t>data-literate</a:t>
            </a:r>
            <a:r>
              <a:rPr lang="en-CA" dirty="0"/>
              <a:t> species </a:t>
            </a:r>
            <a:r>
              <a:rPr lang="en-CA" i="1" dirty="0"/>
              <a:t>yet</a:t>
            </a:r>
            <a:r>
              <a:rPr lang="en-CA" dirty="0"/>
              <a:t>. In practical terms, this means that the “right” interpretation of a data story often escapes us if it is not explicitly presented as such.</a:t>
            </a:r>
          </a:p>
          <a:p>
            <a:r>
              <a:rPr lang="en-CA" dirty="0"/>
              <a:t>Take a look at the following (facetious) chart:</a:t>
            </a:r>
          </a:p>
          <a:p>
            <a:endParaRPr lang="en-US" dirty="0"/>
          </a:p>
          <a:p>
            <a:r>
              <a:rPr lang="en-CA" dirty="0"/>
              <a:t>What is the “moral” of the accompanying data story? Is it that increased eggplant consumption is linked to increased cancer incidence, or that is linked to diminishing mortality rates? Is the chart telling us to eat more eggplant, or to cut down on eggplant consumption?</a:t>
            </a:r>
            <a:r>
              <a:rPr lang="en-CA" baseline="30000" dirty="0">
                <a:hlinkClick r:id="rId4"/>
              </a:rPr>
              <a:t>48</a:t>
            </a:r>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25</a:t>
            </a:fld>
            <a:endParaRPr lang="en-US"/>
          </a:p>
        </p:txBody>
      </p:sp>
    </p:spTree>
    <p:extLst>
      <p:ext uri="{BB962C8B-B14F-4D97-AF65-F5344CB8AC3E}">
        <p14:creationId xmlns:p14="http://schemas.microsoft.com/office/powerpoint/2010/main" val="1181692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AE4137-9C57-4BE7-8509-9D67AAFC4A52}" type="slidenum">
              <a:rPr lang="en-US" smtClean="0"/>
              <a:t>37</a:t>
            </a:fld>
            <a:endParaRPr lang="en-US"/>
          </a:p>
        </p:txBody>
      </p:sp>
    </p:spTree>
    <p:extLst>
      <p:ext uri="{BB962C8B-B14F-4D97-AF65-F5344CB8AC3E}">
        <p14:creationId xmlns:p14="http://schemas.microsoft.com/office/powerpoint/2010/main" val="663431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Figure 4.4: A schematic diagram of systems thinking as it applies to a general problem: as we move from the concrete world (left; details) to abstractions (right, rigour), our understanding gets ‘storified’ </a:t>
            </a:r>
            <a:r>
              <a:rPr lang="en-CA" dirty="0">
                <a:hlinkClick r:id="rId3"/>
              </a:rPr>
              <a:t>[61]</a:t>
            </a:r>
            <a:r>
              <a:rPr lang="en-CA" dirty="0"/>
              <a:t>. </a:t>
            </a:r>
          </a:p>
          <a:p>
            <a:r>
              <a:rPr lang="en-CA" dirty="0"/>
              <a:t>Abstraction (lies-to-children) require </a:t>
            </a:r>
            <a:r>
              <a:rPr lang="en-CA" b="1" dirty="0"/>
              <a:t>choices</a:t>
            </a:r>
            <a:r>
              <a:rPr lang="en-CA" dirty="0"/>
              <a:t>; these choices are informed by the storytelling context and the storytellers – we will revisit this in </a:t>
            </a:r>
            <a:r>
              <a:rPr lang="en-CA" dirty="0">
                <a:hlinkClick r:id="rId4"/>
              </a:rPr>
              <a:t>Elements of Storytelling</a:t>
            </a:r>
            <a:r>
              <a:rPr lang="en-CA" dirty="0"/>
              <a:t>.</a:t>
            </a:r>
            <a:endParaRPr lang="en-US" dirty="0"/>
          </a:p>
          <a:p>
            <a:endParaRPr lang="en-CA" dirty="0"/>
          </a:p>
          <a:p>
            <a:r>
              <a:rPr lang="en-CA" dirty="0"/>
              <a:t>This is part of a more general problem that humans have with stories, perhaps best exemplified by the concept of the </a:t>
            </a:r>
            <a:r>
              <a:rPr lang="en-CA" b="1" dirty="0"/>
              <a:t>lie-to-children:</a:t>
            </a:r>
            <a:endParaRPr lang="en-CA" dirty="0"/>
          </a:p>
          <a:p>
            <a:endParaRPr lang="en-CA" dirty="0"/>
          </a:p>
          <a:p>
            <a:r>
              <a:rPr lang="en-CA" dirty="0"/>
              <a:t>“A lie-to-children is a statement that is false, but which nevertheless leads the child’s mind towards a more accurate explanation, one that the child will only be able to appreciate if it has been primed with a lie. The early stages of education have to include a lot of lies-to-children, because early explanations have to be simple. However, we live in a complex world, and lies-to-children must </a:t>
            </a:r>
            <a:r>
              <a:rPr lang="en-CA" b="1" dirty="0"/>
              <a:t>eventually be replaced</a:t>
            </a:r>
            <a:r>
              <a:rPr lang="en-CA" dirty="0"/>
              <a:t> by more complex stories if they are not to become delayed-action genuine lies.” </a:t>
            </a:r>
            <a:r>
              <a:rPr lang="en-CA" dirty="0">
                <a:hlinkClick r:id="rId5"/>
              </a:rPr>
              <a:t>[51]</a:t>
            </a:r>
            <a:endParaRPr lang="en-CA" dirty="0"/>
          </a:p>
          <a:p>
            <a:endParaRPr lang="en-CA" dirty="0"/>
          </a:p>
          <a:p>
            <a:r>
              <a:rPr lang="en-CA" dirty="0"/>
              <a:t>Simply put, we are very simple creatures living in a very complicated world: we may attempt to explain the Universe with “lies-to-children”, but that does not mean that the Universe ultimately has to comply with our stories.</a:t>
            </a:r>
          </a:p>
        </p:txBody>
      </p:sp>
      <p:sp>
        <p:nvSpPr>
          <p:cNvPr id="4" name="Slide Number Placeholder 3"/>
          <p:cNvSpPr>
            <a:spLocks noGrp="1"/>
          </p:cNvSpPr>
          <p:nvPr>
            <p:ph type="sldNum" sz="quarter" idx="5"/>
          </p:nvPr>
        </p:nvSpPr>
        <p:spPr/>
        <p:txBody>
          <a:bodyPr/>
          <a:lstStyle/>
          <a:p>
            <a:fld id="{EAAE4137-9C57-4BE7-8509-9D67AAFC4A52}" type="slidenum">
              <a:rPr lang="en-US" smtClean="0"/>
              <a:t>2</a:t>
            </a:fld>
            <a:endParaRPr lang="en-US"/>
          </a:p>
        </p:txBody>
      </p:sp>
    </p:spTree>
    <p:extLst>
      <p:ext uri="{BB962C8B-B14F-4D97-AF65-F5344CB8AC3E}">
        <p14:creationId xmlns:p14="http://schemas.microsoft.com/office/powerpoint/2010/main" val="2422243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AE4137-9C57-4BE7-8509-9D67AAFC4A52}" type="slidenum">
              <a:rPr lang="en-US" smtClean="0"/>
              <a:t>38</a:t>
            </a:fld>
            <a:endParaRPr lang="en-US"/>
          </a:p>
        </p:txBody>
      </p:sp>
    </p:spTree>
    <p:extLst>
      <p:ext uri="{BB962C8B-B14F-4D97-AF65-F5344CB8AC3E}">
        <p14:creationId xmlns:p14="http://schemas.microsoft.com/office/powerpoint/2010/main" val="4265082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AE4137-9C57-4BE7-8509-9D67AAFC4A52}" type="slidenum">
              <a:rPr lang="en-US" smtClean="0"/>
              <a:t>39</a:t>
            </a:fld>
            <a:endParaRPr lang="en-US"/>
          </a:p>
        </p:txBody>
      </p:sp>
    </p:spTree>
    <p:extLst>
      <p:ext uri="{BB962C8B-B14F-4D97-AF65-F5344CB8AC3E}">
        <p14:creationId xmlns:p14="http://schemas.microsoft.com/office/powerpoint/2010/main" val="4281744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AAE4137-9C57-4BE7-8509-9D67AAFC4A52}" type="slidenum">
              <a:rPr lang="en-US" smtClean="0"/>
              <a:t>40</a:t>
            </a:fld>
            <a:endParaRPr lang="en-US"/>
          </a:p>
        </p:txBody>
      </p:sp>
    </p:spTree>
    <p:extLst>
      <p:ext uri="{BB962C8B-B14F-4D97-AF65-F5344CB8AC3E}">
        <p14:creationId xmlns:p14="http://schemas.microsoft.com/office/powerpoint/2010/main" val="1944776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It is said that a picture is worth a thousand words. How so? “Words bring an </a:t>
            </a:r>
            <a:r>
              <a:rPr lang="en-CA" b="1" dirty="0"/>
              <a:t>unparalleled level of specificity</a:t>
            </a:r>
            <a:r>
              <a:rPr lang="en-CA" dirty="0"/>
              <a:t> to all kinds of situations: there is no image so vague that words cannot lock it into a </a:t>
            </a:r>
            <a:r>
              <a:rPr lang="en-CA" b="1" dirty="0"/>
              <a:t>desired meaning</a:t>
            </a:r>
            <a:r>
              <a:rPr lang="en-CA" dirty="0"/>
              <a:t>.</a:t>
            </a:r>
          </a:p>
          <a:p>
            <a:r>
              <a:rPr lang="en-CA" dirty="0"/>
              <a:t>McCloud presents the following example </a:t>
            </a:r>
            <a:r>
              <a:rPr lang="en-CA" dirty="0">
                <a:hlinkClick r:id="rId3"/>
              </a:rPr>
              <a:t>[35]</a:t>
            </a:r>
            <a:r>
              <a:rPr lang="en-CA" dirty="0"/>
              <a:t>:</a:t>
            </a:r>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58</a:t>
            </a:fld>
            <a:endParaRPr lang="en-US"/>
          </a:p>
        </p:txBody>
      </p:sp>
    </p:spTree>
    <p:extLst>
      <p:ext uri="{BB962C8B-B14F-4D97-AF65-F5344CB8AC3E}">
        <p14:creationId xmlns:p14="http://schemas.microsoft.com/office/powerpoint/2010/main" val="2490983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are we seeing here? A coffee cup, certainly. Thrown to the ground by an apathetic city dweller who could not be bothered to place it for a refuse bin? Or perhaps the coffee was too hot and scalded a customer, who dropped it to the ground in agony? Or any of a variety of other scenarios? </a:t>
            </a:r>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59</a:t>
            </a:fld>
            <a:endParaRPr lang="en-US"/>
          </a:p>
        </p:txBody>
      </p:sp>
    </p:spTree>
    <p:extLst>
      <p:ext uri="{BB962C8B-B14F-4D97-AF65-F5344CB8AC3E}">
        <p14:creationId xmlns:p14="http://schemas.microsoft.com/office/powerpoint/2010/main" val="2102653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Notice how the caption below collapses all interpretation to a single one, leaving no doubt as to what it is that the image is conveying.</a:t>
            </a:r>
          </a:p>
          <a:p>
            <a:pPr algn="ctr"/>
            <a:r>
              <a:rPr lang="en-CA" dirty="0">
                <a:effectLst/>
              </a:rPr>
              <a:t>Figure 3.45: On the bright side, I got my caffeine. On the not-so-bright side, we got mugged on the way home. </a:t>
            </a:r>
            <a:r>
              <a:rPr lang="en-CA" dirty="0">
                <a:effectLst/>
                <a:hlinkClick r:id="rId3"/>
              </a:rPr>
              <a:t>[35]</a:t>
            </a:r>
            <a:r>
              <a:rPr lang="en-CA" dirty="0">
                <a:effectLst/>
              </a:rPr>
              <a:t> </a:t>
            </a:r>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60</a:t>
            </a:fld>
            <a:endParaRPr lang="en-US"/>
          </a:p>
        </p:txBody>
      </p:sp>
    </p:spTree>
    <p:extLst>
      <p:ext uri="{BB962C8B-B14F-4D97-AF65-F5344CB8AC3E}">
        <p14:creationId xmlns:p14="http://schemas.microsoft.com/office/powerpoint/2010/main" val="32765468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Additionally, some specific concepts and names can only be </a:t>
            </a:r>
            <a:r>
              <a:rPr lang="en-CA" b="1" dirty="0"/>
              <a:t>clearly</a:t>
            </a:r>
            <a:r>
              <a:rPr lang="en-CA" dirty="0"/>
              <a:t> expressed through words. Who could ever correctly guess what is going on in the following image without the caption?</a:t>
            </a:r>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61</a:t>
            </a:fld>
            <a:endParaRPr lang="en-US"/>
          </a:p>
        </p:txBody>
      </p:sp>
    </p:spTree>
    <p:extLst>
      <p:ext uri="{BB962C8B-B14F-4D97-AF65-F5344CB8AC3E}">
        <p14:creationId xmlns:p14="http://schemas.microsoft.com/office/powerpoint/2010/main" val="2634788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CA" dirty="0">
                <a:effectLst/>
              </a:rPr>
              <a:t>Figure 3.46: Look! It’s Kelly Donovan, twin brother of the guy who played Xander on </a:t>
            </a:r>
            <a:r>
              <a:rPr lang="en-CA" i="1" dirty="0">
                <a:effectLst/>
              </a:rPr>
              <a:t>Buffy the Vampire Slayer</a:t>
            </a:r>
            <a:r>
              <a:rPr lang="en-CA" dirty="0">
                <a:effectLst/>
              </a:rPr>
              <a:t>, plus </a:t>
            </a:r>
            <a:r>
              <a:rPr lang="en-CA" dirty="0" err="1">
                <a:effectLst/>
              </a:rPr>
              <a:t>Humprey</a:t>
            </a:r>
            <a:r>
              <a:rPr lang="en-CA" dirty="0">
                <a:effectLst/>
              </a:rPr>
              <a:t> Bogart wearing a Freddy Mercury mask, and a robot duplicate of former U.N. Secretary-General Boutros Boutros-Ghali! </a:t>
            </a:r>
            <a:r>
              <a:rPr lang="en-CA" dirty="0">
                <a:effectLst/>
                <a:hlinkClick r:id="rId3"/>
              </a:rPr>
              <a:t>[35]</a:t>
            </a:r>
            <a:r>
              <a:rPr lang="en-CA" dirty="0">
                <a:effectLst/>
              </a:rPr>
              <a:t> </a:t>
            </a:r>
          </a:p>
          <a:p>
            <a:r>
              <a:rPr lang="en-CA" dirty="0"/>
              <a:t>Data story audiences are not always privy to the ins-and-outs of the analytical process that lead to a chart; what may appear obvious to the analysts may be opaque to stakeholders. It is preferable to err on the side of caution and use text wisely, leaving </a:t>
            </a:r>
            <a:r>
              <a:rPr lang="en-CA" b="1" dirty="0"/>
              <a:t>no room for ambiguity</a:t>
            </a:r>
            <a:r>
              <a:rPr lang="en-CA" dirty="0"/>
              <a:t>.</a:t>
            </a:r>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62</a:t>
            </a:fld>
            <a:endParaRPr lang="en-US"/>
          </a:p>
        </p:txBody>
      </p:sp>
    </p:spTree>
    <p:extLst>
      <p:ext uri="{BB962C8B-B14F-4D97-AF65-F5344CB8AC3E}">
        <p14:creationId xmlns:p14="http://schemas.microsoft.com/office/powerpoint/2010/main" val="505248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 is one and only one story for Mr. Greenway and the Low Down: it was only written (and published) once, for all the world to see. But it was not the same story for different audiences. Context matters.</a:t>
            </a:r>
          </a:p>
          <a:p>
            <a:r>
              <a:rPr lang="en-CA" dirty="0"/>
              <a:t>“To some, this might smack of </a:t>
            </a:r>
            <a:r>
              <a:rPr lang="en-CA" dirty="0" err="1"/>
              <a:t>post-modernism:”you</a:t>
            </a:r>
            <a:r>
              <a:rPr lang="en-CA" dirty="0"/>
              <a:t> are saying that there is no truth, and that data analysis is pointless!” To which our response is: “analysts have agency (lots of it, as it turns out), and their choices </a:t>
            </a:r>
            <a:r>
              <a:rPr lang="en-CA" i="1" dirty="0"/>
              <a:t>DO</a:t>
            </a:r>
            <a:r>
              <a:rPr lang="en-CA" dirty="0"/>
              <a:t> influence the results… so run multiple analyses to determine the variability of the outcomes”. That is simply the nature of the discipline.” </a:t>
            </a:r>
            <a:r>
              <a:rPr lang="en-CA" dirty="0">
                <a:hlinkClick r:id="rId3"/>
              </a:rPr>
              <a:t>[61]</a:t>
            </a:r>
            <a:endParaRPr lang="en-CA" dirty="0"/>
          </a:p>
          <a:p>
            <a:r>
              <a:rPr lang="en-CA" dirty="0"/>
              <a:t>The same goes for stories and data stories: multiplicity helps get a better idea of exactly what is going on (definitely in the preparation stage, at least!).</a:t>
            </a:r>
          </a:p>
          <a:p>
            <a:r>
              <a:rPr lang="en-CA" dirty="0"/>
              <a:t>As an illustration, let us re-visit the constellation example of Figure </a:t>
            </a:r>
            <a:r>
              <a:rPr lang="en-CA" dirty="0">
                <a:hlinkClick r:id="rId4"/>
              </a:rPr>
              <a:t>4.1</a:t>
            </a:r>
            <a:r>
              <a:rPr lang="en-CA" dirty="0"/>
              <a:t>. You will not be surprised to find out that different culture had different night skies: of course, the skies themselves were the same (give or take a few stars based on a culture’s location on Earth), but they were definitely </a:t>
            </a:r>
            <a:r>
              <a:rPr lang="en-CA" b="1" dirty="0"/>
              <a:t>viewed</a:t>
            </a:r>
            <a:r>
              <a:rPr lang="en-CA" dirty="0"/>
              <a:t> differently, based on the various myths.</a:t>
            </a:r>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3</a:t>
            </a:fld>
            <a:endParaRPr lang="en-US"/>
          </a:p>
        </p:txBody>
      </p:sp>
    </p:spTree>
    <p:extLst>
      <p:ext uri="{BB962C8B-B14F-4D97-AF65-F5344CB8AC3E}">
        <p14:creationId xmlns:p14="http://schemas.microsoft.com/office/powerpoint/2010/main" val="3051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Sometimes, narratives have the </a:t>
            </a:r>
            <a:r>
              <a:rPr lang="en-CA" b="1" dirty="0"/>
              <a:t>trappings</a:t>
            </a:r>
            <a:r>
              <a:rPr lang="en-CA" dirty="0"/>
              <a:t> of stories without actually being stories. Consider, for instance, the following text:</a:t>
            </a:r>
          </a:p>
          <a:p>
            <a:r>
              <a:rPr lang="en-CA" dirty="0"/>
              <a:t>“There once was a fish named Marlin, who loved his son Nemo more than anything. Every day he tried to protect Nemo from the ocean, which he feared. When he died, his father looked into the vast, terrible sea and he could not find him. Then a great monster, the Devilfish, saw Marlin’s mourning face and he </a:t>
            </a:r>
            <a:r>
              <a:rPr lang="en-CA" dirty="0" err="1"/>
              <a:t>cackled,”You’re</a:t>
            </a:r>
            <a:r>
              <a:rPr lang="en-CA" dirty="0"/>
              <a:t> mine!” Suddenly, the devilfish attacked Marlin, dragging him to his death, and Marlin has never looked back.”</a:t>
            </a:r>
          </a:p>
          <a:p>
            <a:r>
              <a:rPr lang="en-CA" dirty="0"/>
              <a:t>This reads, looks, and feels like a story, but we do not think it a story, at least, not a one with memetic power.</a:t>
            </a:r>
          </a:p>
          <a:p>
            <a:r>
              <a:rPr lang="en-CA" dirty="0"/>
              <a:t>Consider instead the following tale, titled </a:t>
            </a:r>
            <a:r>
              <a:rPr lang="en-CA" i="1" dirty="0"/>
              <a:t>30 Years</a:t>
            </a:r>
            <a:r>
              <a:rPr lang="en-CA" dirty="0"/>
              <a:t>,</a:t>
            </a:r>
            <a:r>
              <a:rPr lang="en-CA" baseline="30000" dirty="0">
                <a:hlinkClick r:id="rId3"/>
              </a:rPr>
              <a:t>37</a:t>
            </a:r>
            <a:r>
              <a:rPr lang="en-CA" dirty="0"/>
              <a:t>:</a:t>
            </a:r>
          </a:p>
          <a:p>
            <a:r>
              <a:rPr lang="en-CA" dirty="0"/>
              <a:t>“A fellow went to a Zen master and </a:t>
            </a:r>
            <a:r>
              <a:rPr lang="en-CA" dirty="0" err="1"/>
              <a:t>said,”If</a:t>
            </a:r>
            <a:r>
              <a:rPr lang="en-CA" dirty="0"/>
              <a:t> I work very hard, how soon can I be enlightened?” The Zen master looked him up and down and said, “Ten years.” The fellow said, “No, listen, I mean if I really work at it, how long –” The Zen master cut him off. “I’m sorry. I misjudged. Twenty years.” “Wait!” said the young man, “You don’t understand! I’m –” “Thirty years,” said the Zen master.”</a:t>
            </a:r>
          </a:p>
          <a:p>
            <a:r>
              <a:rPr lang="en-CA" dirty="0"/>
              <a:t>It is clearly memetic, having been passed along among certain modern adepts of Zen Buddhism (ultimately finding its way in these pages); while it appears </a:t>
            </a:r>
            <a:r>
              <a:rPr lang="en-CA" b="1" dirty="0"/>
              <a:t>Zen </a:t>
            </a:r>
            <a:r>
              <a:rPr lang="en-CA" b="1" dirty="0">
                <a:hlinkClick r:id="rId4"/>
              </a:rPr>
              <a:t>koan</a:t>
            </a:r>
            <a:r>
              <a:rPr lang="en-CA" dirty="0"/>
              <a:t>-like to non-expert eyes, we wonder if it is not simply a joke. Jokes can be stories, of course, and a story’s </a:t>
            </a:r>
            <a:r>
              <a:rPr lang="en-CA" b="1" dirty="0"/>
              <a:t>meaning</a:t>
            </a:r>
            <a:r>
              <a:rPr lang="en-CA" dirty="0"/>
              <a:t> is not always apparent (or in the case of Zen </a:t>
            </a:r>
            <a:r>
              <a:rPr lang="en-CA" dirty="0" err="1"/>
              <a:t>koans</a:t>
            </a:r>
            <a:r>
              <a:rPr lang="en-CA" dirty="0"/>
              <a:t>, even a requisite quality), but this one seems too vague to qualify as a story in our books. What do you think?</a:t>
            </a:r>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5</a:t>
            </a:fld>
            <a:endParaRPr lang="en-US"/>
          </a:p>
        </p:txBody>
      </p:sp>
    </p:spTree>
    <p:extLst>
      <p:ext uri="{BB962C8B-B14F-4D97-AF65-F5344CB8AC3E}">
        <p14:creationId xmlns:p14="http://schemas.microsoft.com/office/powerpoint/2010/main" val="654508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ADDED BY JEN</a:t>
            </a:r>
          </a:p>
        </p:txBody>
      </p:sp>
      <p:sp>
        <p:nvSpPr>
          <p:cNvPr id="4" name="Slide Number Placeholder 3"/>
          <p:cNvSpPr>
            <a:spLocks noGrp="1"/>
          </p:cNvSpPr>
          <p:nvPr>
            <p:ph type="sldNum" sz="quarter" idx="5"/>
          </p:nvPr>
        </p:nvSpPr>
        <p:spPr/>
        <p:txBody>
          <a:bodyPr/>
          <a:lstStyle/>
          <a:p>
            <a:fld id="{EAAE4137-9C57-4BE7-8509-9D67AAFC4A52}" type="slidenum">
              <a:rPr lang="en-US" smtClean="0"/>
              <a:t>6</a:t>
            </a:fld>
            <a:endParaRPr lang="en-US"/>
          </a:p>
        </p:txBody>
      </p:sp>
    </p:spTree>
    <p:extLst>
      <p:ext uri="{BB962C8B-B14F-4D97-AF65-F5344CB8AC3E}">
        <p14:creationId xmlns:p14="http://schemas.microsoft.com/office/powerpoint/2010/main" val="721751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JEN – MOVED THIS SLIDE</a:t>
            </a:r>
          </a:p>
          <a:p>
            <a:endParaRPr lang="en-CA" dirty="0"/>
          </a:p>
          <a:p>
            <a:r>
              <a:rPr lang="en-CA" dirty="0"/>
              <a:t>For grocery lists, the classification is straightforward;</a:t>
            </a:r>
            <a:r>
              <a:rPr lang="en-CA" baseline="30000" dirty="0">
                <a:hlinkClick r:id="rId3"/>
              </a:rPr>
              <a:t>34</a:t>
            </a:r>
            <a:r>
              <a:rPr lang="en-CA" dirty="0"/>
              <a:t> but in general, there could be complications. Is a theorem a story? A newspaper heading? A joke? A chart?</a:t>
            </a:r>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7</a:t>
            </a:fld>
            <a:endParaRPr lang="en-US"/>
          </a:p>
        </p:txBody>
      </p:sp>
    </p:spTree>
    <p:extLst>
      <p:ext uri="{BB962C8B-B14F-4D97-AF65-F5344CB8AC3E}">
        <p14:creationId xmlns:p14="http://schemas.microsoft.com/office/powerpoint/2010/main" val="1764126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JEN ADDED SLIDE</a:t>
            </a:r>
          </a:p>
        </p:txBody>
      </p:sp>
      <p:sp>
        <p:nvSpPr>
          <p:cNvPr id="4" name="Slide Number Placeholder 3"/>
          <p:cNvSpPr>
            <a:spLocks noGrp="1"/>
          </p:cNvSpPr>
          <p:nvPr>
            <p:ph type="sldNum" sz="quarter" idx="5"/>
          </p:nvPr>
        </p:nvSpPr>
        <p:spPr/>
        <p:txBody>
          <a:bodyPr/>
          <a:lstStyle/>
          <a:p>
            <a:fld id="{EAAE4137-9C57-4BE7-8509-9D67AAFC4A52}" type="slidenum">
              <a:rPr lang="en-US" smtClean="0"/>
              <a:t>8</a:t>
            </a:fld>
            <a:endParaRPr lang="en-US"/>
          </a:p>
        </p:txBody>
      </p:sp>
    </p:spTree>
    <p:extLst>
      <p:ext uri="{BB962C8B-B14F-4D97-AF65-F5344CB8AC3E}">
        <p14:creationId xmlns:p14="http://schemas.microsoft.com/office/powerpoint/2010/main" val="2484845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grocery lists, the classification is straightforward;</a:t>
            </a:r>
            <a:r>
              <a:rPr lang="en-CA" baseline="30000" dirty="0">
                <a:hlinkClick r:id="rId3"/>
              </a:rPr>
              <a:t>34</a:t>
            </a:r>
            <a:r>
              <a:rPr lang="en-CA" dirty="0"/>
              <a:t> but in general, there could be complications. Is a theorem a story? A newspaper heading? A joke? A chart?</a:t>
            </a:r>
          </a:p>
          <a:p>
            <a:r>
              <a:rPr lang="en-CA" dirty="0"/>
              <a:t>One distinction that is sometimes made is that between a story and its </a:t>
            </a:r>
            <a:r>
              <a:rPr lang="en-CA" b="1" dirty="0"/>
              <a:t>plot</a:t>
            </a:r>
            <a:r>
              <a:rPr lang="en-CA" dirty="0"/>
              <a:t>. A story’s plot is the </a:t>
            </a:r>
            <a:r>
              <a:rPr lang="en-CA" b="1" dirty="0"/>
              <a:t>essential sequence of its elements</a:t>
            </a:r>
            <a:r>
              <a:rPr lang="en-CA" dirty="0"/>
              <a:t>, the skeleton of the story: the blurb presented at the start of this module is </a:t>
            </a:r>
            <a:r>
              <a:rPr lang="en-CA" i="1" dirty="0"/>
              <a:t>Finding Nemo</a:t>
            </a:r>
            <a:r>
              <a:rPr lang="en-CA" dirty="0"/>
              <a:t>’s plot. The plot typically resides in </a:t>
            </a:r>
            <a:r>
              <a:rPr lang="en-CA" b="1" dirty="0"/>
              <a:t>logical space</a:t>
            </a:r>
            <a:r>
              <a:rPr lang="en-CA" dirty="0"/>
              <a:t> (if this happens, then that will happen, and so this final thing will also happen), whereas the story live in </a:t>
            </a:r>
            <a:r>
              <a:rPr lang="en-CA" b="1" dirty="0"/>
              <a:t>sequential space</a:t>
            </a:r>
            <a:r>
              <a:rPr lang="en-CA" dirty="0"/>
              <a:t> (a number of related events are presented sequentially, although they could be shown out of order) [</a:t>
            </a:r>
            <a:r>
              <a:rPr lang="ja-JP" altLang="en-US"/>
              <a:t>まとりょーしか</a:t>
            </a:r>
            <a:r>
              <a:rPr lang="en-US" altLang="ja-JP" dirty="0"/>
              <a:t>]:</a:t>
            </a:r>
          </a:p>
          <a:p>
            <a:endParaRPr lang="en-US" dirty="0"/>
          </a:p>
          <a:p>
            <a:r>
              <a:rPr lang="en-CA" dirty="0"/>
              <a:t>We are of two minds about that: reading this </a:t>
            </a:r>
            <a:r>
              <a:rPr lang="en-CA" dirty="0">
                <a:hlinkClick r:id="rId4"/>
              </a:rPr>
              <a:t>overview of the Marvel Cinematic Universe’s </a:t>
            </a:r>
            <a:r>
              <a:rPr lang="en-CA" i="1" dirty="0">
                <a:hlinkClick r:id="rId4"/>
              </a:rPr>
              <a:t>Infinity Saga</a:t>
            </a:r>
            <a:r>
              <a:rPr lang="en-CA" baseline="30000" dirty="0">
                <a:hlinkClick r:id="rId5"/>
              </a:rPr>
              <a:t>35</a:t>
            </a:r>
            <a:r>
              <a:rPr lang="en-CA" dirty="0"/>
              <a:t> is emphatically not the same thing as getting the full story from the 23 movies (and assorted TV shows, one-offs, and comic books), but … well, it still provides </a:t>
            </a:r>
            <a:r>
              <a:rPr lang="en-CA" i="1" dirty="0"/>
              <a:t>something</a:t>
            </a:r>
            <a:r>
              <a:rPr lang="en-CA" dirty="0"/>
              <a:t> that is </a:t>
            </a:r>
            <a:r>
              <a:rPr lang="en-CA" b="1" dirty="0"/>
              <a:t>story-adjacent</a:t>
            </a:r>
            <a:r>
              <a:rPr lang="en-CA" dirty="0"/>
              <a:t> to it. While stories are more than just their plots</a:t>
            </a:r>
            <a:r>
              <a:rPr lang="en-CA" baseline="30000" dirty="0">
                <a:hlinkClick r:id="rId6"/>
              </a:rPr>
              <a:t>36</a:t>
            </a:r>
            <a:r>
              <a:rPr lang="en-CA" dirty="0"/>
              <a:t>, maybe plots can still function as bare stories.</a:t>
            </a:r>
            <a:endParaRPr lang="en-US" dirty="0"/>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9</a:t>
            </a:fld>
            <a:endParaRPr lang="en-US"/>
          </a:p>
        </p:txBody>
      </p:sp>
    </p:spTree>
    <p:extLst>
      <p:ext uri="{BB962C8B-B14F-4D97-AF65-F5344CB8AC3E}">
        <p14:creationId xmlns:p14="http://schemas.microsoft.com/office/powerpoint/2010/main" val="321132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about </a:t>
            </a:r>
            <a:r>
              <a:rPr lang="en-CA" i="1" dirty="0"/>
              <a:t>La </a:t>
            </a:r>
            <a:r>
              <a:rPr lang="en-CA" i="1" dirty="0" err="1"/>
              <a:t>Munkya</a:t>
            </a:r>
            <a:r>
              <a:rPr lang="en-CA" dirty="0"/>
              <a:t>, the absurdly adorable “Written by a Kid” video featuring a paper panty-clad horse, a jailbreak, and turtles?</a:t>
            </a:r>
          </a:p>
          <a:p>
            <a:endParaRPr lang="en-CA" dirty="0"/>
          </a:p>
          <a:p>
            <a:r>
              <a:rPr lang="en-CA" dirty="0"/>
              <a:t>Although </a:t>
            </a:r>
            <a:r>
              <a:rPr lang="en-CA" i="1" dirty="0"/>
              <a:t>La </a:t>
            </a:r>
            <a:r>
              <a:rPr lang="en-CA" i="1" dirty="0" err="1"/>
              <a:t>Munkya</a:t>
            </a:r>
            <a:r>
              <a:rPr lang="en-CA" dirty="0"/>
              <a:t> does not qualify as story in our view, Emily is a superb </a:t>
            </a:r>
            <a:r>
              <a:rPr lang="en-CA" b="1" dirty="0"/>
              <a:t>storyteller</a:t>
            </a:r>
            <a:r>
              <a:rPr lang="en-CA" dirty="0"/>
              <a:t>: she almost carries the meandering narrative to the promised land on the strength of her confident voice and commanding presence alone.</a:t>
            </a:r>
          </a:p>
          <a:p>
            <a:endParaRPr lang="en-CA" dirty="0"/>
          </a:p>
          <a:p>
            <a:endParaRPr lang="en-US" dirty="0"/>
          </a:p>
        </p:txBody>
      </p:sp>
      <p:sp>
        <p:nvSpPr>
          <p:cNvPr id="4" name="Slide Number Placeholder 3"/>
          <p:cNvSpPr>
            <a:spLocks noGrp="1"/>
          </p:cNvSpPr>
          <p:nvPr>
            <p:ph type="sldNum" sz="quarter" idx="5"/>
          </p:nvPr>
        </p:nvSpPr>
        <p:spPr/>
        <p:txBody>
          <a:bodyPr/>
          <a:lstStyle/>
          <a:p>
            <a:fld id="{EAAE4137-9C57-4BE7-8509-9D67AAFC4A52}" type="slidenum">
              <a:rPr lang="en-US" smtClean="0"/>
              <a:t>11</a:t>
            </a:fld>
            <a:endParaRPr lang="en-US"/>
          </a:p>
        </p:txBody>
      </p:sp>
    </p:spTree>
    <p:extLst>
      <p:ext uri="{BB962C8B-B14F-4D97-AF65-F5344CB8AC3E}">
        <p14:creationId xmlns:p14="http://schemas.microsoft.com/office/powerpoint/2010/main" val="1741338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3" y="3085765"/>
            <a:ext cx="11262867"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1020431"/>
            <a:ext cx="10993549" cy="1475014"/>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3" y="2495446"/>
            <a:ext cx="10993547" cy="590321"/>
          </a:xfrm>
        </p:spPr>
        <p:txBody>
          <a:bodyPr anchor="t">
            <a:normAutofit/>
          </a:bodyPr>
          <a:lstStyle>
            <a:lvl1pPr marL="0" indent="0" algn="l">
              <a:buNone/>
              <a:defRPr sz="1500" cap="all">
                <a:solidFill>
                  <a:schemeClr val="accent2"/>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a:t>Click to edit Master subtitle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5" y="614407"/>
            <a:ext cx="11309339"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4" y="2180498"/>
            <a:ext cx="11029615" cy="4140767"/>
          </a:xfrm>
        </p:spPr>
        <p:txBody>
          <a:bodyPr/>
          <a:lstStyle>
            <a:lvl1pPr algn="just">
              <a:spcBef>
                <a:spcPts val="2400"/>
              </a:spcBef>
              <a:defRPr>
                <a:latin typeface="Dagny OT" panose="020B0504020201020104" pitchFamily="34" charset="77"/>
              </a:defRPr>
            </a:lvl1pPr>
            <a:lvl2pPr algn="just">
              <a:defRPr>
                <a:latin typeface="Dagny OT" panose="020B0504020201020104" pitchFamily="34" charset="77"/>
              </a:defRPr>
            </a:lvl2pPr>
            <a:lvl3pPr algn="just">
              <a:defRPr>
                <a:latin typeface="Dagny OT" panose="020B0504020201020104" pitchFamily="34" charset="77"/>
              </a:defRPr>
            </a:lvl3pPr>
            <a:lvl4pPr algn="just">
              <a:defRPr>
                <a:latin typeface="Dagny OT" panose="020B0504020201020104" pitchFamily="34" charset="77"/>
              </a:defRPr>
            </a:lvl4pPr>
            <a:lvl5pPr algn="just">
              <a:defRPr>
                <a:latin typeface="Dagny OT" panose="020B0504020201020104"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8" y="5141975"/>
            <a:ext cx="11290860" cy="125882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4" y="3043911"/>
            <a:ext cx="11029615" cy="1497508"/>
          </a:xfrm>
        </p:spPr>
        <p:txBody>
          <a:bodyPr anchor="b">
            <a:normAutofit/>
          </a:bodyPr>
          <a:lstStyle>
            <a:lvl1pPr algn="l">
              <a:defRPr lang="en-US" sz="3600" b="1" i="0" kern="1200" cap="all" dirty="0">
                <a:solidFill>
                  <a:schemeClr val="accent1"/>
                </a:solidFill>
                <a:latin typeface="Dagny OT" panose="020B0504020201020104" pitchFamily="34" charset="77"/>
                <a:ea typeface="+mj-ea"/>
                <a:cs typeface="+mj-cs"/>
              </a:defRPr>
            </a:lvl1pPr>
          </a:lstStyle>
          <a:p>
            <a:r>
              <a:rPr lang="en-US"/>
              <a:t>Click to edit Master title style</a:t>
            </a:r>
          </a:p>
        </p:txBody>
      </p:sp>
      <p:sp>
        <p:nvSpPr>
          <p:cNvPr id="3" name="Text Placeholder 2"/>
          <p:cNvSpPr>
            <a:spLocks noGrp="1"/>
          </p:cNvSpPr>
          <p:nvPr>
            <p:ph type="body" idx="1"/>
          </p:nvPr>
        </p:nvSpPr>
        <p:spPr>
          <a:xfrm>
            <a:off x="581194" y="4541417"/>
            <a:ext cx="11029615" cy="600556"/>
          </a:xfrm>
        </p:spPr>
        <p:txBody>
          <a:bodyPr anchor="t">
            <a:normAutofit/>
          </a:bodyPr>
          <a:lstStyle>
            <a:lvl1pPr marL="0" indent="0" algn="l">
              <a:buNone/>
              <a:defRPr sz="1800" cap="all">
                <a:solidFill>
                  <a:schemeClr val="accent2"/>
                </a:solidFill>
              </a:defRPr>
            </a:lvl1pPr>
            <a:lvl2pPr marL="457182" indent="0">
              <a:buNone/>
              <a:defRPr sz="1800">
                <a:solidFill>
                  <a:schemeClr val="tx1">
                    <a:tint val="75000"/>
                  </a:schemeClr>
                </a:solidFill>
              </a:defRPr>
            </a:lvl2pPr>
            <a:lvl3pPr marL="914363" indent="0">
              <a:buNone/>
              <a:defRPr sz="15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0"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p:cNvSpPr>
          <p:nvPr/>
        </p:nvSpPr>
        <p:spPr>
          <a:xfrm>
            <a:off x="445983" y="606555"/>
            <a:ext cx="11311200" cy="118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4" y="2228003"/>
            <a:ext cx="5422391" cy="4093260"/>
          </a:xfrm>
        </p:spPr>
        <p:txBody>
          <a:bodyPr>
            <a:normAutofit/>
          </a:bodyPr>
          <a:lstStyle>
            <a:lvl1pPr algn="just">
              <a:defRPr/>
            </a:lvl1pPr>
            <a:lvl2pPr algn="just">
              <a:defRPr/>
            </a:lvl2pPr>
            <a:lvl3pPr algn="just">
              <a:defRPr/>
            </a:lvl3pPr>
            <a:lvl4pPr algn="just">
              <a:defRPr/>
            </a:lvl4pPr>
            <a:lvl5pPr algn="just">
              <a:defRPr>
                <a:latin typeface="Dagny OT" panose="020B0504020201020104"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4093260"/>
          </a:xfrm>
        </p:spPr>
        <p:txBody>
          <a:bodyPr>
            <a:normAutofit/>
          </a:bodyPr>
          <a:lstStyle>
            <a:lvl1pPr algn="just">
              <a:defRPr/>
            </a:lvl1pPr>
            <a:lvl2pPr algn="just">
              <a:defRPr/>
            </a:lvl2pPr>
            <a:lvl3pPr algn="just">
              <a:defRPr/>
            </a:lvl3pPr>
            <a:lvl4pPr algn="just">
              <a:defRPr>
                <a:latin typeface="Dagny OT" panose="020B0504020201020104" pitchFamily="34" charset="77"/>
              </a:defRPr>
            </a:lvl4pPr>
            <a:lvl5pPr algn="just">
              <a:defRPr>
                <a:latin typeface="Dagny OT" panose="020B0504020201020104"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p:cNvSpPr>
          <p:nvPr/>
        </p:nvSpPr>
        <p:spPr>
          <a:xfrm>
            <a:off x="440683" y="606555"/>
            <a:ext cx="11311200" cy="118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5" y="729658"/>
            <a:ext cx="11029616" cy="988332"/>
          </a:xfrm>
        </p:spPr>
        <p:txBody>
          <a:bodyPr/>
          <a:lstStyle/>
          <a:p>
            <a:r>
              <a:rPr lang="en-US"/>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7"/>
            <a:ext cx="4909445" cy="689514"/>
          </a:xfrm>
        </p:spPr>
        <p:txBody>
          <a:bodyPr anchor="ctr"/>
          <a:lstStyle>
            <a:lvl1pPr algn="l">
              <a:defRPr sz="21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100">
                <a:solidFill>
                  <a:schemeClr val="tx2"/>
                </a:solidFill>
              </a:defRPr>
            </a:lvl1pPr>
            <a:lvl2pPr>
              <a:defRPr sz="1800">
                <a:solidFill>
                  <a:schemeClr val="tx2"/>
                </a:solidFill>
              </a:defRPr>
            </a:lvl2pPr>
            <a:lvl3pPr>
              <a:defRPr sz="1500">
                <a:solidFill>
                  <a:schemeClr val="tx2"/>
                </a:solidFill>
              </a:defRPr>
            </a:lvl3pPr>
            <a:lvl4pPr>
              <a:defRPr sz="1400">
                <a:solidFill>
                  <a:schemeClr val="tx2"/>
                </a:solidFill>
              </a:defRPr>
            </a:lvl4pPr>
            <a:lvl5pPr>
              <a:defRPr sz="1400">
                <a:solidFill>
                  <a:schemeClr val="tx2"/>
                </a:solidFill>
                <a:latin typeface="Dagny OT" panose="020B0504020201020104" pitchFamily="34" charset="77"/>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4" y="5262297"/>
            <a:ext cx="5869987" cy="689515"/>
          </a:xfrm>
        </p:spPr>
        <p:txBody>
          <a:bodyPr anchor="ctr">
            <a:normAutofit/>
          </a:bodyPr>
          <a:lstStyle>
            <a:lvl1pPr marL="0" indent="0" algn="r">
              <a:buNone/>
              <a:defRPr sz="1200">
                <a:solidFill>
                  <a:schemeClr val="bg1"/>
                </a:solidFill>
              </a:defRPr>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9" y="5155854"/>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6"/>
            <a:ext cx="11290859" cy="4163864"/>
          </a:xfrm>
        </p:spPr>
        <p:txBody>
          <a:bodyPr anchor="t">
            <a:normAutofit/>
          </a:bodyPr>
          <a:lstStyle>
            <a:lvl1pPr marL="0" indent="0" algn="ctr">
              <a:buNone/>
              <a:defRPr sz="1500"/>
            </a:lvl1pPr>
            <a:lvl2pPr marL="457182" indent="0">
              <a:buNone/>
              <a:defRPr sz="1500"/>
            </a:lvl2pPr>
            <a:lvl3pPr marL="914363" indent="0">
              <a:buNone/>
              <a:defRPr sz="1500"/>
            </a:lvl3pPr>
            <a:lvl4pPr marL="1371545" indent="0">
              <a:buNone/>
              <a:defRPr sz="1500"/>
            </a:lvl4pPr>
            <a:lvl5pPr marL="1828727" indent="0">
              <a:buNone/>
              <a:defRPr sz="1500"/>
            </a:lvl5pPr>
            <a:lvl6pPr marL="2285909" indent="0">
              <a:buNone/>
              <a:defRPr sz="1500"/>
            </a:lvl6pPr>
            <a:lvl7pPr marL="2743090" indent="0">
              <a:buNone/>
              <a:defRPr sz="1500"/>
            </a:lvl7pPr>
            <a:lvl8pPr marL="3200272" indent="0">
              <a:buNone/>
              <a:defRPr sz="1500"/>
            </a:lvl8pPr>
            <a:lvl9pPr marL="3657454" indent="0">
              <a:buNone/>
              <a:defRPr sz="1500"/>
            </a:lvl9pPr>
          </a:lstStyle>
          <a:p>
            <a:r>
              <a:rPr lang="en-US"/>
              <a:t>Click icon to add picture</a:t>
            </a:r>
          </a:p>
        </p:txBody>
      </p:sp>
      <p:sp>
        <p:nvSpPr>
          <p:cNvPr id="4" name="Text Placeholder 3"/>
          <p:cNvSpPr>
            <a:spLocks noGrp="1"/>
          </p:cNvSpPr>
          <p:nvPr>
            <p:ph type="body" sz="half" idx="2"/>
          </p:nvPr>
        </p:nvSpPr>
        <p:spPr>
          <a:xfrm>
            <a:off x="447818" y="5722593"/>
            <a:ext cx="11029617" cy="598672"/>
          </a:xfrm>
        </p:spPr>
        <p:txBody>
          <a:bodyPr>
            <a:normAutofit/>
          </a:bodyPr>
          <a:lstStyle>
            <a:lvl1pPr marL="0" indent="0">
              <a:buNone/>
              <a:defRPr sz="1200"/>
            </a:lvl1pPr>
            <a:lvl2pPr marL="457182" indent="0">
              <a:buNone/>
              <a:defRPr sz="1200"/>
            </a:lvl2pPr>
            <a:lvl3pPr marL="914363" indent="0">
              <a:buNone/>
              <a:defRPr sz="1000"/>
            </a:lvl3pPr>
            <a:lvl4pPr marL="1371545" indent="0">
              <a:buNone/>
              <a:defRPr sz="900"/>
            </a:lvl4pPr>
            <a:lvl5pPr marL="1828727" indent="0">
              <a:buNone/>
              <a:defRPr sz="900"/>
            </a:lvl5pPr>
            <a:lvl6pPr marL="2285909" indent="0">
              <a:buNone/>
              <a:defRPr sz="900"/>
            </a:lvl6pPr>
            <a:lvl7pPr marL="2743090" indent="0">
              <a:buNone/>
              <a:defRPr sz="900"/>
            </a:lvl7pPr>
            <a:lvl8pPr marL="3200272" indent="0">
              <a:buNone/>
              <a:defRPr sz="900"/>
            </a:lvl8pPr>
            <a:lvl9pPr marL="3657454"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tx1">
                    <a:lumMod val="75000"/>
                  </a:schemeClr>
                </a:solidFill>
              </a:defRPr>
            </a:lvl1pPr>
            <a:lvl2pPr marL="0" indent="0">
              <a:buFontTx/>
              <a:buNone/>
              <a:defRPr sz="1961">
                <a:solidFill>
                  <a:schemeClr val="tx1">
                    <a:lumMod val="75000"/>
                  </a:schemeClr>
                </a:solidFill>
              </a:defRPr>
            </a:lvl2pPr>
            <a:lvl3pPr marL="224097" indent="0">
              <a:buNone/>
              <a:defRPr>
                <a:solidFill>
                  <a:schemeClr val="tx1">
                    <a:lumMod val="75000"/>
                  </a:schemeClr>
                </a:solidFill>
              </a:defRPr>
            </a:lvl3pPr>
            <a:lvl4pPr marL="448193" indent="0">
              <a:buNone/>
              <a:defRPr>
                <a:solidFill>
                  <a:schemeClr val="tx1">
                    <a:lumMod val="75000"/>
                  </a:schemeClr>
                </a:solidFill>
              </a:defRPr>
            </a:lvl4pPr>
            <a:lvl5pPr marL="672290" indent="0">
              <a:buNone/>
              <a:defRPr b="0" i="0">
                <a:solidFill>
                  <a:schemeClr val="tx1">
                    <a:lumMod val="75000"/>
                  </a:schemeClr>
                </a:solidFill>
                <a:latin typeface="Dagny OT" panose="020B0504020201020104"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85398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36" tIns="45719" rIns="91436" bIns="45719"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985260"/>
          </a:xfrm>
          <a:prstGeom prst="rect">
            <a:avLst/>
          </a:prstGeom>
        </p:spPr>
        <p:txBody>
          <a:bodyPr vert="horz" lIns="91436" tIns="45719" rIns="91436" bIns="45719" rtlCol="0" anchor="ctr">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9" name="Rectangle 8"/>
          <p:cNvSpPr/>
          <p:nvPr/>
        </p:nvSpPr>
        <p:spPr>
          <a:xfrm>
            <a:off x="446535"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2" name="Picture 11"/>
          <p:cNvPicPr/>
          <p:nvPr userDrawn="1"/>
        </p:nvPicPr>
        <p:blipFill>
          <a:blip r:embed="rId11">
            <a:extLst>
              <a:ext uri="{28A0092B-C50C-407E-A947-70E740481C1C}">
                <a14:useLocalDpi xmlns:a14="http://schemas.microsoft.com/office/drawing/2010/main" val="0"/>
              </a:ext>
            </a:extLst>
          </a:blip>
          <a:stretch>
            <a:fillRect/>
          </a:stretch>
        </p:blipFill>
        <p:spPr>
          <a:xfrm>
            <a:off x="441841" y="6455412"/>
            <a:ext cx="4097020" cy="273946"/>
          </a:xfrm>
          <a:prstGeom prst="rect">
            <a:avLst/>
          </a:prstGeom>
        </p:spPr>
      </p:pic>
      <p:pic>
        <p:nvPicPr>
          <p:cNvPr id="13" name="Picture 12"/>
          <p:cNvPicPr>
            <a:picLocks noChangeAspect="1"/>
          </p:cNvPicPr>
          <p:nvPr userDrawn="1"/>
        </p:nvPicPr>
        <p:blipFill>
          <a:blip r:embed="rId12">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4" name="TextBox 13"/>
          <p:cNvSpPr txBox="1"/>
          <p:nvPr userDrawn="1"/>
        </p:nvSpPr>
        <p:spPr>
          <a:xfrm>
            <a:off x="9037320" y="6407719"/>
            <a:ext cx="2377440" cy="369330"/>
          </a:xfrm>
          <a:prstGeom prst="rect">
            <a:avLst/>
          </a:prstGeom>
          <a:noFill/>
        </p:spPr>
        <p:txBody>
          <a:bodyPr wrap="square" lIns="91436" tIns="45719" rIns="91436" bIns="45719" rtlCol="0">
            <a:spAutoFit/>
          </a:bodyPr>
          <a:lstStyle/>
          <a:p>
            <a:pPr algn="r"/>
            <a:r>
              <a:rPr lang="en-US" b="0" i="0">
                <a:solidFill>
                  <a:schemeClr val="accent2"/>
                </a:solidFill>
                <a:latin typeface="Dagny OT" panose="020B0504020201020104" pitchFamily="34" charset="77"/>
              </a:rPr>
              <a:t>data-action-lab.com</a:t>
            </a:r>
          </a:p>
        </p:txBody>
      </p:sp>
      <p:pic>
        <p:nvPicPr>
          <p:cNvPr id="15" name="Picture 14" descr="A picture containing drawing&#10;&#10;Description automatically generated">
            <a:extLst>
              <a:ext uri="{FF2B5EF4-FFF2-40B4-BE49-F238E27FC236}">
                <a16:creationId xmlns:a16="http://schemas.microsoft.com/office/drawing/2014/main" id="{F5D0EF7E-A1BF-DB4E-8D36-37CE67C02497}"/>
              </a:ext>
            </a:extLst>
          </p:cNvPr>
          <p:cNvPicPr>
            <a:picLocks noChangeAspect="1"/>
          </p:cNvPicPr>
          <p:nvPr userDrawn="1"/>
        </p:nvPicPr>
        <p:blipFill>
          <a:blip r:embed="rId13"/>
          <a:stretch>
            <a:fillRect/>
          </a:stretch>
        </p:blipFill>
        <p:spPr>
          <a:xfrm>
            <a:off x="4704913" y="6447099"/>
            <a:ext cx="787228" cy="273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182" rtl="0" eaLnBrk="1" latinLnBrk="0" hangingPunct="1">
        <a:spcBef>
          <a:spcPct val="0"/>
        </a:spcBef>
        <a:buNone/>
        <a:defRPr sz="2800" b="1" i="0" kern="1200" cap="all">
          <a:solidFill>
            <a:schemeClr val="bg1"/>
          </a:solidFill>
          <a:latin typeface="Dagny OT" panose="020B0504020201020104" pitchFamily="34" charset="77"/>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just" defTabSz="457182" rtl="0" eaLnBrk="1" latinLnBrk="0" hangingPunct="1">
        <a:spcBef>
          <a:spcPts val="24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29975" indent="-305988"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3"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0"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O_UWRUacIuk"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lowdownonline.com/post/wakefield-nurse-fires-up-freedom-convoy"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hyperlink" Target="https://figuresinthesky.visualcinnamon.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hyperlink" Target="https://figuresinthesky.visualcinnamon.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vtropes.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figuresinthesky.visualcinnamon.com/"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tvtropes.or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tvtropes.org/"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tvtropes.org/"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tvtropes.org/"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tvtropes.org/"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youtube.com/watch?v=kvR1YekyteY"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youtube.com/watch?v=hVimVzgtD6w"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medium.com/dssimplified/dashboards-and-data-story-telling-explained-98817da168c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medium.com/dssimplified/dashboards-and-data-story-telling-explained-98817da168c5"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medium.com/dssimplified/dashboards-and-data-story-telling-explained-98817da168c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s://medium.com/dssimplified/dashboards-and-data-story-telling-explained-98817da168c5"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image" Target="../media/image28.jpg"/><Relationship Id="rId1" Type="http://schemas.openxmlformats.org/officeDocument/2006/relationships/slideLayout" Target="../slideLayouts/slideLayout6.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_ZBKX-6Gz6A"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E3C4E-A041-FF98-8F12-EADA60FA10B5}"/>
              </a:ext>
            </a:extLst>
          </p:cNvPr>
          <p:cNvSpPr>
            <a:spLocks noGrp="1"/>
          </p:cNvSpPr>
          <p:nvPr>
            <p:ph type="title"/>
          </p:nvPr>
        </p:nvSpPr>
        <p:spPr/>
        <p:txBody>
          <a:bodyPr/>
          <a:lstStyle/>
          <a:p>
            <a:r>
              <a:rPr lang="en-CA" dirty="0"/>
              <a:t>WHAT IS A STORY?</a:t>
            </a:r>
          </a:p>
        </p:txBody>
      </p:sp>
      <p:sp>
        <p:nvSpPr>
          <p:cNvPr id="3" name="Content Placeholder 2">
            <a:extLst>
              <a:ext uri="{FF2B5EF4-FFF2-40B4-BE49-F238E27FC236}">
                <a16:creationId xmlns:a16="http://schemas.microsoft.com/office/drawing/2014/main" id="{04C68001-94DC-66E1-A9E1-30858CB7FBFA}"/>
              </a:ext>
            </a:extLst>
          </p:cNvPr>
          <p:cNvSpPr>
            <a:spLocks noGrp="1"/>
          </p:cNvSpPr>
          <p:nvPr>
            <p:ph idx="1"/>
          </p:nvPr>
        </p:nvSpPr>
        <p:spPr/>
        <p:txBody>
          <a:bodyPr/>
          <a:lstStyle/>
          <a:p>
            <a:r>
              <a:rPr lang="en-GB" dirty="0"/>
              <a:t>“A literate human being can look at a sequence of letters and spaces [and colours, sounds, lines, dots, etc.] and decide whether it constitutes a story; they know how to ‘read’ the code and work out its meaning, if it’s a language they understand. </a:t>
            </a:r>
          </a:p>
          <a:p>
            <a:r>
              <a:rPr lang="en-GB" dirty="0"/>
              <a:t>They can make a stab at deciding whether it’s a good story or not. However, we do not know how to transfer this ability to a computer. The rules that our minds use to decide whether what we’re reading is a story are implicit in the networks of nerve cells in our brains. </a:t>
            </a:r>
          </a:p>
          <a:p>
            <a:r>
              <a:rPr lang="en-GB" b="1" dirty="0"/>
              <a:t>Nobody has yet been able to make these rules explicit.</a:t>
            </a:r>
            <a:r>
              <a:rPr lang="en-GB" dirty="0"/>
              <a:t>” 	      		</a:t>
            </a:r>
            <a:r>
              <a:rPr lang="en-GB" sz="1400" dirty="0">
                <a:solidFill>
                  <a:schemeClr val="tx2"/>
                </a:solidFill>
                <a:latin typeface="Dagny OT" panose="020B0504020201020104" pitchFamily="34" charset="77"/>
              </a:rPr>
              <a:t>[Cohen, Pratchett, Stewart]</a:t>
            </a:r>
            <a:endParaRPr lang="en-CA" sz="1400" dirty="0">
              <a:solidFill>
                <a:schemeClr val="tx2"/>
              </a:solidFill>
              <a:latin typeface="Dagny OT" panose="020B0504020201020104" pitchFamily="34" charset="77"/>
            </a:endParaRPr>
          </a:p>
        </p:txBody>
      </p:sp>
    </p:spTree>
    <p:extLst>
      <p:ext uri="{BB962C8B-B14F-4D97-AF65-F5344CB8AC3E}">
        <p14:creationId xmlns:p14="http://schemas.microsoft.com/office/powerpoint/2010/main" val="125505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890D0-2CC6-02DE-C97F-EBF6EBB0491B}"/>
              </a:ext>
            </a:extLst>
          </p:cNvPr>
          <p:cNvSpPr>
            <a:spLocks noGrp="1"/>
          </p:cNvSpPr>
          <p:nvPr>
            <p:ph type="title"/>
          </p:nvPr>
        </p:nvSpPr>
        <p:spPr/>
        <p:txBody>
          <a:bodyPr/>
          <a:lstStyle/>
          <a:p>
            <a:r>
              <a:rPr lang="en-US" dirty="0"/>
              <a:t>NARRATIVE STRUCTURE FOR DATA STORIES	</a:t>
            </a:r>
          </a:p>
        </p:txBody>
      </p:sp>
      <p:sp>
        <p:nvSpPr>
          <p:cNvPr id="3" name="Content Placeholder 2">
            <a:extLst>
              <a:ext uri="{FF2B5EF4-FFF2-40B4-BE49-F238E27FC236}">
                <a16:creationId xmlns:a16="http://schemas.microsoft.com/office/drawing/2014/main" id="{8E598AC7-ED14-ED22-21F8-A543878C299C}"/>
              </a:ext>
            </a:extLst>
          </p:cNvPr>
          <p:cNvSpPr>
            <a:spLocks noGrp="1"/>
          </p:cNvSpPr>
          <p:nvPr>
            <p:ph idx="1"/>
          </p:nvPr>
        </p:nvSpPr>
        <p:spPr/>
        <p:txBody>
          <a:bodyPr/>
          <a:lstStyle/>
          <a:p>
            <a:r>
              <a:rPr lang="en-US" dirty="0"/>
              <a:t>In practice, these narrative structures might not easily apply to data stories.</a:t>
            </a:r>
          </a:p>
          <a:p>
            <a:r>
              <a:rPr lang="en-US" dirty="0"/>
              <a:t>The take-away here is that if a </a:t>
            </a:r>
            <a:r>
              <a:rPr lang="en-US" b="1" dirty="0"/>
              <a:t>chart element</a:t>
            </a:r>
            <a:r>
              <a:rPr lang="en-US" dirty="0"/>
              <a:t> (a “dot” in the narrative paths) can be removed without changing the nature of the data story, then the chart element was </a:t>
            </a:r>
            <a:r>
              <a:rPr lang="en-US" b="1" dirty="0"/>
              <a:t>not needed</a:t>
            </a:r>
            <a:r>
              <a:rPr lang="en-US" dirty="0"/>
              <a:t> in the first place and </a:t>
            </a:r>
            <a:r>
              <a:rPr lang="en-US" b="1" dirty="0"/>
              <a:t>should be removed</a:t>
            </a:r>
            <a:r>
              <a:rPr lang="en-US" dirty="0"/>
              <a:t>. </a:t>
            </a:r>
          </a:p>
        </p:txBody>
      </p:sp>
    </p:spTree>
    <p:extLst>
      <p:ext uri="{BB962C8B-B14F-4D97-AF65-F5344CB8AC3E}">
        <p14:creationId xmlns:p14="http://schemas.microsoft.com/office/powerpoint/2010/main" val="303696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9CAE-090E-77CB-D81F-75358601B3B2}"/>
              </a:ext>
            </a:extLst>
          </p:cNvPr>
          <p:cNvSpPr>
            <a:spLocks noGrp="1"/>
          </p:cNvSpPr>
          <p:nvPr>
            <p:ph type="title"/>
          </p:nvPr>
        </p:nvSpPr>
        <p:spPr/>
        <p:txBody>
          <a:bodyPr/>
          <a:lstStyle/>
          <a:p>
            <a:r>
              <a:rPr lang="en-CA"/>
              <a:t>LA MUNKYA</a:t>
            </a:r>
          </a:p>
        </p:txBody>
      </p:sp>
      <p:pic>
        <p:nvPicPr>
          <p:cNvPr id="5" name="Picture 4">
            <a:hlinkClick r:id="rId3"/>
            <a:extLst>
              <a:ext uri="{FF2B5EF4-FFF2-40B4-BE49-F238E27FC236}">
                <a16:creationId xmlns:a16="http://schemas.microsoft.com/office/drawing/2014/main" id="{7E94AD6A-67F4-58BF-6F6A-BCEC6EBF3B90}"/>
              </a:ext>
            </a:extLst>
          </p:cNvPr>
          <p:cNvPicPr>
            <a:picLocks noChangeAspect="1"/>
          </p:cNvPicPr>
          <p:nvPr/>
        </p:nvPicPr>
        <p:blipFill rotWithShape="1">
          <a:blip r:embed="rId4"/>
          <a:srcRect l="1231" t="19242" r="34448" b="22156"/>
          <a:stretch/>
        </p:blipFill>
        <p:spPr>
          <a:xfrm>
            <a:off x="2567073" y="2136863"/>
            <a:ext cx="7057854" cy="4018981"/>
          </a:xfrm>
          <a:prstGeom prst="rect">
            <a:avLst/>
          </a:prstGeom>
          <a:ln w="28575">
            <a:solidFill>
              <a:schemeClr val="accent1"/>
            </a:solidFill>
          </a:ln>
        </p:spPr>
      </p:pic>
      <p:sp>
        <p:nvSpPr>
          <p:cNvPr id="7" name="TextBox 6">
            <a:extLst>
              <a:ext uri="{FF2B5EF4-FFF2-40B4-BE49-F238E27FC236}">
                <a16:creationId xmlns:a16="http://schemas.microsoft.com/office/drawing/2014/main" id="{F85DC061-7658-7B45-1699-4DE995084127}"/>
              </a:ext>
            </a:extLst>
          </p:cNvPr>
          <p:cNvSpPr txBox="1"/>
          <p:nvPr/>
        </p:nvSpPr>
        <p:spPr>
          <a:xfrm>
            <a:off x="6096000" y="4250"/>
            <a:ext cx="6096912" cy="276999"/>
          </a:xfrm>
          <a:prstGeom prst="rect">
            <a:avLst/>
          </a:prstGeom>
          <a:noFill/>
        </p:spPr>
        <p:txBody>
          <a:bodyPr wrap="square">
            <a:spAutoFit/>
          </a:bodyPr>
          <a:lstStyle/>
          <a:p>
            <a:pPr algn="r"/>
            <a:r>
              <a:rPr lang="en-CA" sz="1200">
                <a:solidFill>
                  <a:schemeClr val="tx2"/>
                </a:solidFill>
                <a:latin typeface="Dagny OT" panose="020B0504020201020104" pitchFamily="34" charset="0"/>
              </a:rPr>
              <a:t>[</a:t>
            </a:r>
            <a:r>
              <a:rPr lang="en-CA" sz="1200">
                <a:latin typeface="Dagny OT" panose="020B0504020201020104" pitchFamily="34" charset="0"/>
                <a:hlinkClick r:id="rId3"/>
              </a:rPr>
              <a:t>https://www.youtube.com/watch?v=O_UWRUacIuk</a:t>
            </a:r>
            <a:r>
              <a:rPr lang="en-CA" sz="1200">
                <a:solidFill>
                  <a:schemeClr val="tx2"/>
                </a:solidFill>
                <a:latin typeface="Dagny OT" panose="020B0504020201020104" pitchFamily="34" charset="0"/>
              </a:rPr>
              <a:t>]</a:t>
            </a:r>
          </a:p>
        </p:txBody>
      </p:sp>
    </p:spTree>
    <p:extLst>
      <p:ext uri="{BB962C8B-B14F-4D97-AF65-F5344CB8AC3E}">
        <p14:creationId xmlns:p14="http://schemas.microsoft.com/office/powerpoint/2010/main" val="149427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E0E86-2D76-05FF-4504-66B6E741C551}"/>
              </a:ext>
            </a:extLst>
          </p:cNvPr>
          <p:cNvSpPr>
            <a:spLocks noGrp="1"/>
          </p:cNvSpPr>
          <p:nvPr>
            <p:ph type="title"/>
          </p:nvPr>
        </p:nvSpPr>
        <p:spPr/>
        <p:txBody>
          <a:bodyPr/>
          <a:lstStyle/>
          <a:p>
            <a:r>
              <a:rPr lang="en-CA"/>
              <a:t>30 YEARS</a:t>
            </a:r>
          </a:p>
        </p:txBody>
      </p:sp>
      <p:sp>
        <p:nvSpPr>
          <p:cNvPr id="3" name="Content Placeholder 2">
            <a:extLst>
              <a:ext uri="{FF2B5EF4-FFF2-40B4-BE49-F238E27FC236}">
                <a16:creationId xmlns:a16="http://schemas.microsoft.com/office/drawing/2014/main" id="{F52BD90B-75DA-1C6C-FD96-ED4A76451756}"/>
              </a:ext>
            </a:extLst>
          </p:cNvPr>
          <p:cNvSpPr>
            <a:spLocks noGrp="1"/>
          </p:cNvSpPr>
          <p:nvPr>
            <p:ph idx="1"/>
          </p:nvPr>
        </p:nvSpPr>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200"/>
              <a:t>A fellow went to a Zen master and said, “If I work very hard, how soon can I be enlightened?”</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200"/>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200"/>
              <a:t>The Zen master looked him up and down and said, “Ten years.”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a:t>The fellow said, “No, listen, I mean if I really work at it, how long—”</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a:t>The Zen master cut him off. “I’m sorry. I misjudged. Twenty years.”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a:t>”Wait!” Said the young man, “You don’t understand! I’m—”</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200"/>
              <a:t>“Thirty years,” said the Zen master.</a:t>
            </a:r>
          </a:p>
        </p:txBody>
      </p:sp>
    </p:spTree>
    <p:extLst>
      <p:ext uri="{BB962C8B-B14F-4D97-AF65-F5344CB8AC3E}">
        <p14:creationId xmlns:p14="http://schemas.microsoft.com/office/powerpoint/2010/main" val="76934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0110-CFA8-676C-40A0-BF4FA42BAB09}"/>
              </a:ext>
            </a:extLst>
          </p:cNvPr>
          <p:cNvSpPr>
            <a:spLocks noGrp="1"/>
          </p:cNvSpPr>
          <p:nvPr>
            <p:ph type="title"/>
          </p:nvPr>
        </p:nvSpPr>
        <p:spPr/>
        <p:txBody>
          <a:bodyPr/>
          <a:lstStyle/>
          <a:p>
            <a:r>
              <a:rPr lang="en-CA"/>
              <a:t>EXERCISE: IS THIS A STORY?</a:t>
            </a:r>
          </a:p>
        </p:txBody>
      </p:sp>
      <p:sp>
        <p:nvSpPr>
          <p:cNvPr id="3" name="Content Placeholder 2">
            <a:extLst>
              <a:ext uri="{FF2B5EF4-FFF2-40B4-BE49-F238E27FC236}">
                <a16:creationId xmlns:a16="http://schemas.microsoft.com/office/drawing/2014/main" id="{DDC9E2EF-3E97-4E71-F0E5-B39F90AEDBE6}"/>
              </a:ext>
            </a:extLst>
          </p:cNvPr>
          <p:cNvSpPr>
            <a:spLocks noGrp="1"/>
          </p:cNvSpPr>
          <p:nvPr>
            <p:ph idx="1"/>
          </p:nvPr>
        </p:nvSpPr>
        <p:spPr/>
        <p:txBody>
          <a:bodyPr/>
          <a:lstStyle/>
          <a:p>
            <a:pPr marL="457200" indent="-457200" algn="just">
              <a:buFont typeface="+mj-lt"/>
              <a:buAutoNum type="arabicPeriod"/>
            </a:pPr>
            <a:r>
              <a:rPr lang="en-CA"/>
              <a:t>Two identical infants lay in a cradle. “One you bore, the other is a Changeling. Choose wisely,” the Fae’s voice echoed from the shadow. “I’m taking both my children,” the mother said defiantly. </a:t>
            </a:r>
          </a:p>
          <a:p>
            <a:pPr marL="457200" indent="-457200" algn="just">
              <a:buFont typeface="+mj-lt"/>
              <a:buAutoNum type="arabicPeriod"/>
            </a:pPr>
            <a:r>
              <a:rPr lang="en-GB"/>
              <a:t>Solomon was required to decide which of two women was the mother of a baby, when each of them claimed parenthood. Both had recently given birth, but one child had died. Solomon announced that the child should be cut in two, so that each mother should have half. The real mother, unable to bear her son being killed, immediately offered it to the other woman, to save the child's life, whereas the other agreed to the proposal. The false mother was thus exposed, and Solomon returned the living child to its real mother.</a:t>
            </a:r>
            <a:endParaRPr lang="en-CA"/>
          </a:p>
        </p:txBody>
      </p:sp>
    </p:spTree>
    <p:extLst>
      <p:ext uri="{BB962C8B-B14F-4D97-AF65-F5344CB8AC3E}">
        <p14:creationId xmlns:p14="http://schemas.microsoft.com/office/powerpoint/2010/main" val="78358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0110-CFA8-676C-40A0-BF4FA42BAB09}"/>
              </a:ext>
            </a:extLst>
          </p:cNvPr>
          <p:cNvSpPr>
            <a:spLocks noGrp="1"/>
          </p:cNvSpPr>
          <p:nvPr>
            <p:ph type="title"/>
          </p:nvPr>
        </p:nvSpPr>
        <p:spPr/>
        <p:txBody>
          <a:bodyPr/>
          <a:lstStyle/>
          <a:p>
            <a:r>
              <a:rPr lang="en-CA"/>
              <a:t>EXERCISE: IS THIS A STORY?</a:t>
            </a:r>
          </a:p>
        </p:txBody>
      </p:sp>
      <p:sp>
        <p:nvSpPr>
          <p:cNvPr id="3" name="Content Placeholder 2">
            <a:extLst>
              <a:ext uri="{FF2B5EF4-FFF2-40B4-BE49-F238E27FC236}">
                <a16:creationId xmlns:a16="http://schemas.microsoft.com/office/drawing/2014/main" id="{DDC9E2EF-3E97-4E71-F0E5-B39F90AEDBE6}"/>
              </a:ext>
            </a:extLst>
          </p:cNvPr>
          <p:cNvSpPr>
            <a:spLocks noGrp="1"/>
          </p:cNvSpPr>
          <p:nvPr>
            <p:ph idx="1"/>
          </p:nvPr>
        </p:nvSpPr>
        <p:spPr/>
        <p:txBody>
          <a:bodyPr>
            <a:noAutofit/>
          </a:bodyPr>
          <a:lstStyle/>
          <a:p>
            <a:pPr marL="457200" indent="-457200" algn="just">
              <a:spcBef>
                <a:spcPts val="1800"/>
              </a:spcBef>
              <a:buFont typeface="+mj-lt"/>
              <a:buAutoNum type="arabicPeriod" startAt="4"/>
            </a:pPr>
            <a:r>
              <a:rPr lang="en-CA" sz="2000"/>
              <a:t>For sale: baby shoes. Never worn.</a:t>
            </a:r>
          </a:p>
          <a:p>
            <a:pPr marL="457200" indent="-457200" algn="just">
              <a:spcBef>
                <a:spcPts val="1800"/>
              </a:spcBef>
              <a:buFont typeface="+mj-lt"/>
              <a:buAutoNum type="arabicPeriod" startAt="4"/>
            </a:pPr>
            <a:r>
              <a:rPr lang="en-GB" sz="2000"/>
              <a:t>Doctors think that they may have improved the diagnosis of liver disease by 1%.</a:t>
            </a:r>
          </a:p>
          <a:p>
            <a:pPr marL="457200" indent="-457200" algn="just">
              <a:spcBef>
                <a:spcPts val="1800"/>
              </a:spcBef>
              <a:buFont typeface="+mj-lt"/>
              <a:buAutoNum type="arabicPeriod" startAt="4"/>
            </a:pPr>
            <a:r>
              <a:rPr lang="en-GB" sz="2000"/>
              <a:t>Scientists claims cure for cancer.</a:t>
            </a:r>
          </a:p>
          <a:p>
            <a:pPr marL="457200" indent="-457200" algn="just">
              <a:spcBef>
                <a:spcPts val="1800"/>
              </a:spcBef>
              <a:buFont typeface="+mj-lt"/>
              <a:buAutoNum type="arabicPeriod" startAt="4"/>
            </a:pPr>
            <a:r>
              <a:rPr lang="en-GB" sz="2000"/>
              <a:t>Spiritualist medium claims cure for cancer.</a:t>
            </a:r>
          </a:p>
          <a:p>
            <a:pPr marL="457200" indent="-457200" algn="just">
              <a:spcBef>
                <a:spcPts val="1800"/>
              </a:spcBef>
              <a:buFont typeface="+mj-lt"/>
              <a:buAutoNum type="arabicPeriod" startAt="4"/>
            </a:pPr>
            <a:r>
              <a:rPr lang="en-GB" sz="2000"/>
              <a:t>Sens rally after blowing lead; beat </a:t>
            </a:r>
            <a:r>
              <a:rPr lang="en-GB" sz="2000" err="1"/>
              <a:t>Leafs</a:t>
            </a:r>
            <a:r>
              <a:rPr lang="en-GB" sz="2000"/>
              <a:t> to gain on </a:t>
            </a:r>
            <a:r>
              <a:rPr lang="en-GB" sz="2000" err="1"/>
              <a:t>Habs</a:t>
            </a:r>
            <a:r>
              <a:rPr lang="en-GB" sz="2000"/>
              <a:t>.</a:t>
            </a:r>
          </a:p>
          <a:p>
            <a:pPr marL="457200" indent="-457200" algn="l">
              <a:spcBef>
                <a:spcPts val="1800"/>
              </a:spcBef>
              <a:buFont typeface="+mj-lt"/>
              <a:buAutoNum type="arabicPeriod" startAt="4"/>
            </a:pPr>
            <a:r>
              <a:rPr lang="en-US" sz="2000"/>
              <a:t>Macbeth and his wife </a:t>
            </a:r>
            <a:br>
              <a:rPr lang="en-US" sz="2000"/>
            </a:br>
            <a:r>
              <a:rPr lang="en-US" sz="2000"/>
              <a:t>     Want to become the royals </a:t>
            </a:r>
            <a:br>
              <a:rPr lang="en-US" sz="2000"/>
            </a:br>
            <a:r>
              <a:rPr lang="en-US" sz="2000"/>
              <a:t>          So they kill '</a:t>
            </a:r>
            <a:r>
              <a:rPr lang="en-US" sz="2000" err="1"/>
              <a:t>em</a:t>
            </a:r>
            <a:r>
              <a:rPr lang="en-US" sz="2000"/>
              <a:t> all.</a:t>
            </a:r>
          </a:p>
        </p:txBody>
      </p:sp>
    </p:spTree>
    <p:extLst>
      <p:ext uri="{BB962C8B-B14F-4D97-AF65-F5344CB8AC3E}">
        <p14:creationId xmlns:p14="http://schemas.microsoft.com/office/powerpoint/2010/main" val="185263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2375-BF4A-81F4-CB6C-E946ADA96D05}"/>
              </a:ext>
            </a:extLst>
          </p:cNvPr>
          <p:cNvSpPr>
            <a:spLocks noGrp="1"/>
          </p:cNvSpPr>
          <p:nvPr>
            <p:ph type="title"/>
          </p:nvPr>
        </p:nvSpPr>
        <p:spPr/>
        <p:txBody>
          <a:bodyPr/>
          <a:lstStyle/>
          <a:p>
            <a:r>
              <a:rPr lang="en-CA"/>
              <a:t>EXERCISE: IS THIS A STORY?</a:t>
            </a:r>
          </a:p>
        </p:txBody>
      </p:sp>
      <p:pic>
        <p:nvPicPr>
          <p:cNvPr id="5" name="Picture 4">
            <a:extLst>
              <a:ext uri="{FF2B5EF4-FFF2-40B4-BE49-F238E27FC236}">
                <a16:creationId xmlns:a16="http://schemas.microsoft.com/office/drawing/2014/main" id="{017AD179-8420-2558-6022-052AD9FE8AD9}"/>
              </a:ext>
            </a:extLst>
          </p:cNvPr>
          <p:cNvPicPr>
            <a:picLocks noChangeAspect="1"/>
          </p:cNvPicPr>
          <p:nvPr/>
        </p:nvPicPr>
        <p:blipFill rotWithShape="1">
          <a:blip r:embed="rId2"/>
          <a:srcRect l="18297" t="19561" r="18031" b="9302"/>
          <a:stretch/>
        </p:blipFill>
        <p:spPr>
          <a:xfrm>
            <a:off x="438035" y="2040642"/>
            <a:ext cx="6001093" cy="4190419"/>
          </a:xfrm>
          <a:prstGeom prst="rect">
            <a:avLst/>
          </a:prstGeom>
        </p:spPr>
      </p:pic>
      <p:pic>
        <p:nvPicPr>
          <p:cNvPr id="6" name="Content Placeholder 7">
            <a:extLst>
              <a:ext uri="{FF2B5EF4-FFF2-40B4-BE49-F238E27FC236}">
                <a16:creationId xmlns:a16="http://schemas.microsoft.com/office/drawing/2014/main" id="{E0B67A4F-4359-A7DF-589C-C9F78B1CBF2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37096"/>
          <a:stretch/>
        </p:blipFill>
        <p:spPr>
          <a:xfrm>
            <a:off x="6623298" y="1902665"/>
            <a:ext cx="5130667" cy="4893924"/>
          </a:xfrm>
        </p:spPr>
      </p:pic>
    </p:spTree>
    <p:extLst>
      <p:ext uri="{BB962C8B-B14F-4D97-AF65-F5344CB8AC3E}">
        <p14:creationId xmlns:p14="http://schemas.microsoft.com/office/powerpoint/2010/main" val="213379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D2DB-2034-AFA1-0FF1-BEAC416AB435}"/>
              </a:ext>
            </a:extLst>
          </p:cNvPr>
          <p:cNvSpPr>
            <a:spLocks noGrp="1"/>
          </p:cNvSpPr>
          <p:nvPr>
            <p:ph type="title"/>
          </p:nvPr>
        </p:nvSpPr>
        <p:spPr/>
        <p:txBody>
          <a:bodyPr/>
          <a:lstStyle/>
          <a:p>
            <a:r>
              <a:rPr lang="en-CA"/>
              <a:t>PHANTOM TIME HYPOTHESIS</a:t>
            </a:r>
          </a:p>
        </p:txBody>
      </p:sp>
      <p:sp>
        <p:nvSpPr>
          <p:cNvPr id="3" name="Content Placeholder 2">
            <a:extLst>
              <a:ext uri="{FF2B5EF4-FFF2-40B4-BE49-F238E27FC236}">
                <a16:creationId xmlns:a16="http://schemas.microsoft.com/office/drawing/2014/main" id="{CB44C950-5C0A-9669-5ED7-C55AC39A83BE}"/>
              </a:ext>
            </a:extLst>
          </p:cNvPr>
          <p:cNvSpPr>
            <a:spLocks noGrp="1"/>
          </p:cNvSpPr>
          <p:nvPr>
            <p:ph idx="1"/>
          </p:nvPr>
        </p:nvSpPr>
        <p:spPr>
          <a:xfrm>
            <a:off x="581194" y="2180498"/>
            <a:ext cx="6355633" cy="4140767"/>
          </a:xfrm>
        </p:spPr>
        <p:txBody>
          <a:bodyPr/>
          <a:lstStyle/>
          <a:p>
            <a:r>
              <a:rPr lang="en-GB" sz="2300" b="1" dirty="0">
                <a:latin typeface="Dagny OT" panose="020B0504020201020104" pitchFamily="34" charset="0"/>
              </a:rPr>
              <a:t>What:</a:t>
            </a:r>
            <a:r>
              <a:rPr lang="en-GB" sz="2300" dirty="0">
                <a:latin typeface="Dagny OT" panose="020B0504020201020104" pitchFamily="34" charset="0"/>
              </a:rPr>
              <a:t> t</a:t>
            </a:r>
            <a:r>
              <a:rPr lang="en-GB" sz="2300" dirty="0">
                <a:effectLst/>
                <a:latin typeface="Dagny OT" panose="020B0504020201020104" pitchFamily="34" charset="0"/>
              </a:rPr>
              <a:t>he years 614–911 AD never existed, so </a:t>
            </a:r>
            <a:r>
              <a:rPr lang="en-GB" sz="2300" dirty="0">
                <a:latin typeface="Dagny OT" panose="020B0504020201020104" pitchFamily="34" charset="0"/>
              </a:rPr>
              <a:t>t</a:t>
            </a:r>
            <a:r>
              <a:rPr lang="en-GB" sz="2300" dirty="0">
                <a:effectLst/>
                <a:latin typeface="Dagny OT" panose="020B0504020201020104" pitchFamily="34" charset="0"/>
              </a:rPr>
              <a:t>he year 2017 AD is really 1820 AD!</a:t>
            </a:r>
          </a:p>
          <a:p>
            <a:r>
              <a:rPr lang="en-GB" sz="2300" b="1" dirty="0">
                <a:latin typeface="Dagny OT" panose="020B0504020201020104" pitchFamily="34" charset="0"/>
              </a:rPr>
              <a:t>How:</a:t>
            </a:r>
            <a:r>
              <a:rPr lang="en-GB" sz="2300" dirty="0">
                <a:latin typeface="Dagny OT" panose="020B0504020201020104" pitchFamily="34" charset="0"/>
              </a:rPr>
              <a:t> s</a:t>
            </a:r>
            <a:r>
              <a:rPr lang="en-GB" sz="2300" dirty="0">
                <a:effectLst/>
                <a:latin typeface="Dagny OT" panose="020B0504020201020104" pitchFamily="34" charset="0"/>
              </a:rPr>
              <a:t>traight up jump of 297 years done by a 1st millennium cabal!</a:t>
            </a:r>
          </a:p>
          <a:p>
            <a:r>
              <a:rPr lang="en-GB" sz="2300" b="1" dirty="0">
                <a:effectLst/>
                <a:latin typeface="Dagny OT" panose="020B0504020201020104" pitchFamily="34" charset="0"/>
              </a:rPr>
              <a:t>Why:</a:t>
            </a:r>
            <a:r>
              <a:rPr lang="en-GB" sz="2300" dirty="0">
                <a:effectLst/>
                <a:latin typeface="Dagny OT" panose="020B0504020201020104" pitchFamily="34" charset="0"/>
              </a:rPr>
              <a:t> HRE Otto III, Pope</a:t>
            </a:r>
            <a:r>
              <a:rPr lang="en-GB" sz="2300" dirty="0">
                <a:latin typeface="Dagny OT" panose="020B0504020201020104" pitchFamily="34" charset="0"/>
              </a:rPr>
              <a:t> </a:t>
            </a:r>
            <a:r>
              <a:rPr lang="en-GB" sz="2300" dirty="0">
                <a:effectLst/>
                <a:latin typeface="Dagny OT" panose="020B0504020201020104" pitchFamily="34" charset="0"/>
              </a:rPr>
              <a:t>Sylvester II wanted to live in 1000 AD in order to legitimize power!</a:t>
            </a:r>
            <a:endParaRPr lang="en-GB" dirty="0">
              <a:effectLst/>
              <a:latin typeface="Dagny OT" panose="020B0504020201020104" pitchFamily="34" charset="0"/>
            </a:endParaRPr>
          </a:p>
          <a:p>
            <a:pPr indent="-305988"/>
            <a:r>
              <a:rPr lang="en-GB" b="1" dirty="0">
                <a:effectLst/>
                <a:latin typeface="Dagny OT" panose="020B0504020201020104" pitchFamily="34" charset="0"/>
              </a:rPr>
              <a:t>But: </a:t>
            </a:r>
            <a:r>
              <a:rPr lang="en-GB" dirty="0">
                <a:effectLst/>
                <a:latin typeface="Dagny OT" panose="020B0504020201020104" pitchFamily="34" charset="0"/>
              </a:rPr>
              <a:t>records of solar eclipses, comets, tree rings</a:t>
            </a:r>
            <a:endParaRPr lang="en-CA" dirty="0">
              <a:latin typeface="Dagny OT" panose="020B0504020201020104" pitchFamily="34" charset="0"/>
            </a:endParaRPr>
          </a:p>
        </p:txBody>
      </p:sp>
      <p:sp>
        <p:nvSpPr>
          <p:cNvPr id="4" name="TextBox 3">
            <a:extLst>
              <a:ext uri="{FF2B5EF4-FFF2-40B4-BE49-F238E27FC236}">
                <a16:creationId xmlns:a16="http://schemas.microsoft.com/office/drawing/2014/main" id="{0E3DAC9B-B653-7889-C5CE-28273E80E8D9}"/>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[P. </a:t>
            </a:r>
            <a:r>
              <a:rPr lang="en-CA" sz="1200" dirty="0" err="1">
                <a:solidFill>
                  <a:schemeClr val="tx2"/>
                </a:solidFill>
                <a:latin typeface="Dagny OT" panose="020B0504020201020104" pitchFamily="34" charset="0"/>
              </a:rPr>
              <a:t>Dodds</a:t>
            </a:r>
            <a:r>
              <a:rPr lang="en-CA" sz="1200" dirty="0">
                <a:solidFill>
                  <a:schemeClr val="tx2"/>
                </a:solidFill>
                <a:latin typeface="Dagny OT" panose="020B0504020201020104" pitchFamily="34" charset="0"/>
              </a:rPr>
              <a:t>]</a:t>
            </a:r>
          </a:p>
        </p:txBody>
      </p:sp>
      <p:pic>
        <p:nvPicPr>
          <p:cNvPr id="6" name="Picture 5">
            <a:extLst>
              <a:ext uri="{FF2B5EF4-FFF2-40B4-BE49-F238E27FC236}">
                <a16:creationId xmlns:a16="http://schemas.microsoft.com/office/drawing/2014/main" id="{F49A35E1-B423-18DC-7FD3-42582F4E4DF9}"/>
              </a:ext>
            </a:extLst>
          </p:cNvPr>
          <p:cNvPicPr>
            <a:picLocks noChangeAspect="1"/>
          </p:cNvPicPr>
          <p:nvPr/>
        </p:nvPicPr>
        <p:blipFill rotWithShape="1">
          <a:blip r:embed="rId3"/>
          <a:srcRect r="2045"/>
          <a:stretch/>
        </p:blipFill>
        <p:spPr>
          <a:xfrm>
            <a:off x="7138544" y="2892522"/>
            <a:ext cx="4380794" cy="2716717"/>
          </a:xfrm>
          <a:prstGeom prst="rect">
            <a:avLst/>
          </a:prstGeom>
        </p:spPr>
      </p:pic>
    </p:spTree>
    <p:extLst>
      <p:ext uri="{BB962C8B-B14F-4D97-AF65-F5344CB8AC3E}">
        <p14:creationId xmlns:p14="http://schemas.microsoft.com/office/powerpoint/2010/main" val="10856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0FF2-AAC3-CD49-BCA6-980344DE4A92}"/>
              </a:ext>
            </a:extLst>
          </p:cNvPr>
          <p:cNvSpPr>
            <a:spLocks noGrp="1"/>
          </p:cNvSpPr>
          <p:nvPr>
            <p:ph type="title"/>
          </p:nvPr>
        </p:nvSpPr>
        <p:spPr/>
        <p:txBody>
          <a:bodyPr/>
          <a:lstStyle/>
          <a:p>
            <a:r>
              <a:rPr lang="en-US" dirty="0"/>
              <a:t>ADJACENT STORIES (Peter </a:t>
            </a:r>
            <a:r>
              <a:rPr lang="en-US" dirty="0" err="1"/>
              <a:t>Dodds</a:t>
            </a:r>
            <a:r>
              <a:rPr lang="en-US" dirty="0"/>
              <a:t>)</a:t>
            </a:r>
          </a:p>
        </p:txBody>
      </p:sp>
      <p:sp>
        <p:nvSpPr>
          <p:cNvPr id="3" name="Content Placeholder 2">
            <a:extLst>
              <a:ext uri="{FF2B5EF4-FFF2-40B4-BE49-F238E27FC236}">
                <a16:creationId xmlns:a16="http://schemas.microsoft.com/office/drawing/2014/main" id="{13F2B93A-9161-7247-8E07-4DCE6C95B8FC}"/>
              </a:ext>
            </a:extLst>
          </p:cNvPr>
          <p:cNvSpPr>
            <a:spLocks noGrp="1"/>
          </p:cNvSpPr>
          <p:nvPr>
            <p:ph idx="1"/>
          </p:nvPr>
        </p:nvSpPr>
        <p:spPr/>
        <p:txBody>
          <a:bodyPr>
            <a:normAutofit/>
          </a:bodyPr>
          <a:lstStyle/>
          <a:p>
            <a:pPr>
              <a:lnSpc>
                <a:spcPct val="110000"/>
              </a:lnSpc>
            </a:pPr>
            <a:r>
              <a:rPr lang="en-CA" dirty="0"/>
              <a:t>Storytelling converges to </a:t>
            </a:r>
            <a:r>
              <a:rPr lang="en-CA" b="1" dirty="0"/>
              <a:t>story logic: </a:t>
            </a:r>
            <a:r>
              <a:rPr lang="en-CA" dirty="0"/>
              <a:t>irrelevant aspects are </a:t>
            </a:r>
            <a:r>
              <a:rPr lang="en-CA" b="1" dirty="0"/>
              <a:t>discarded</a:t>
            </a:r>
            <a:r>
              <a:rPr lang="en-CA" dirty="0"/>
              <a:t> in favour of aspects which are likely to </a:t>
            </a:r>
            <a:r>
              <a:rPr lang="en-CA" b="1" dirty="0"/>
              <a:t>carry more weight.</a:t>
            </a:r>
          </a:p>
          <a:p>
            <a:pPr>
              <a:lnSpc>
                <a:spcPct val="110000"/>
              </a:lnSpc>
            </a:pPr>
            <a:r>
              <a:rPr lang="en-CA" b="1" dirty="0"/>
              <a:t>Adjacent stories</a:t>
            </a:r>
            <a:r>
              <a:rPr lang="en-CA" dirty="0"/>
              <a:t> (of which there can be infinitely many, at least in theory) afford “better” stories, which is to say, stories that are:</a:t>
            </a:r>
          </a:p>
          <a:p>
            <a:pPr lvl="1">
              <a:lnSpc>
                <a:spcPct val="110000"/>
              </a:lnSpc>
            </a:pPr>
            <a:r>
              <a:rPr lang="en-CA" dirty="0"/>
              <a:t>more </a:t>
            </a:r>
            <a:r>
              <a:rPr lang="en-CA" b="1" dirty="0"/>
              <a:t>engaging</a:t>
            </a:r>
            <a:r>
              <a:rPr lang="en-CA" dirty="0"/>
              <a:t>;</a:t>
            </a:r>
          </a:p>
          <a:p>
            <a:pPr lvl="1">
              <a:lnSpc>
                <a:spcPct val="110000"/>
              </a:lnSpc>
            </a:pPr>
            <a:r>
              <a:rPr lang="en-CA" dirty="0"/>
              <a:t>more </a:t>
            </a:r>
            <a:r>
              <a:rPr lang="en-CA" b="1" dirty="0"/>
              <a:t>motivating to spread</a:t>
            </a:r>
            <a:r>
              <a:rPr lang="en-CA" dirty="0"/>
              <a:t> (more memetic), and</a:t>
            </a:r>
          </a:p>
          <a:p>
            <a:pPr lvl="1">
              <a:lnSpc>
                <a:spcPct val="110000"/>
              </a:lnSpc>
            </a:pPr>
            <a:r>
              <a:rPr lang="en-CA" dirty="0"/>
              <a:t>more </a:t>
            </a:r>
            <a:r>
              <a:rPr lang="en-CA" b="1" dirty="0"/>
              <a:t>durable</a:t>
            </a:r>
            <a:r>
              <a:rPr lang="en-CA" dirty="0"/>
              <a:t> (robust) under spreading.</a:t>
            </a:r>
          </a:p>
        </p:txBody>
      </p:sp>
    </p:spTree>
    <p:extLst>
      <p:ext uri="{BB962C8B-B14F-4D97-AF65-F5344CB8AC3E}">
        <p14:creationId xmlns:p14="http://schemas.microsoft.com/office/powerpoint/2010/main" val="128119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53D48C68-8230-1C6F-029B-9D0BAA690F6F}"/>
              </a:ext>
            </a:extLst>
          </p:cNvPr>
          <p:cNvPicPr>
            <a:picLocks noChangeAspect="1"/>
          </p:cNvPicPr>
          <p:nvPr/>
        </p:nvPicPr>
        <p:blipFill rotWithShape="1">
          <a:blip r:embed="rId4"/>
          <a:srcRect l="34701" t="35203" r="34708" b="10941"/>
          <a:stretch/>
        </p:blipFill>
        <p:spPr>
          <a:xfrm>
            <a:off x="0" y="0"/>
            <a:ext cx="6183211" cy="6803508"/>
          </a:xfrm>
          <a:prstGeom prst="rect">
            <a:avLst/>
          </a:prstGeom>
        </p:spPr>
      </p:pic>
      <p:sp>
        <p:nvSpPr>
          <p:cNvPr id="6" name="TextBox 5">
            <a:extLst>
              <a:ext uri="{FF2B5EF4-FFF2-40B4-BE49-F238E27FC236}">
                <a16:creationId xmlns:a16="http://schemas.microsoft.com/office/drawing/2014/main" id="{D8ADF172-3D16-C0BB-582B-72611ECFF2DB}"/>
              </a:ext>
            </a:extLst>
          </p:cNvPr>
          <p:cNvSpPr txBox="1"/>
          <p:nvPr/>
        </p:nvSpPr>
        <p:spPr>
          <a:xfrm>
            <a:off x="6008789" y="0"/>
            <a:ext cx="6183211" cy="276999"/>
          </a:xfrm>
          <a:prstGeom prst="rect">
            <a:avLst/>
          </a:prstGeom>
          <a:noFill/>
        </p:spPr>
        <p:txBody>
          <a:bodyPr wrap="square" rtlCol="0">
            <a:spAutoFit/>
          </a:bodyPr>
          <a:lstStyle/>
          <a:p>
            <a:pPr algn="r"/>
            <a:r>
              <a:rPr lang="en-CA" sz="1200">
                <a:latin typeface="Dagny OT" panose="020B0504020201020104" pitchFamily="34" charset="0"/>
              </a:rPr>
              <a:t>[</a:t>
            </a:r>
            <a:r>
              <a:rPr lang="en-CA" sz="1200">
                <a:latin typeface="Dagny OT" panose="020B0504020201020104" pitchFamily="34" charset="0"/>
                <a:hlinkClick r:id="rId3"/>
              </a:rPr>
              <a:t>https://www.lowdownonline.com/post/wakefield-nurse-fires-up-freedom-convoy</a:t>
            </a:r>
            <a:r>
              <a:rPr lang="en-CA" sz="1200">
                <a:latin typeface="Dagny OT" panose="020B0504020201020104" pitchFamily="34" charset="0"/>
              </a:rPr>
              <a:t>]</a:t>
            </a:r>
          </a:p>
        </p:txBody>
      </p:sp>
      <p:sp>
        <p:nvSpPr>
          <p:cNvPr id="8" name="Content Placeholder 2">
            <a:extLst>
              <a:ext uri="{FF2B5EF4-FFF2-40B4-BE49-F238E27FC236}">
                <a16:creationId xmlns:a16="http://schemas.microsoft.com/office/drawing/2014/main" id="{7383ACC3-1C02-E12E-5DC8-230940160667}"/>
              </a:ext>
            </a:extLst>
          </p:cNvPr>
          <p:cNvSpPr txBox="1">
            <a:spLocks/>
          </p:cNvSpPr>
          <p:nvPr/>
        </p:nvSpPr>
        <p:spPr>
          <a:xfrm>
            <a:off x="6281530" y="1088336"/>
            <a:ext cx="5384953" cy="5232930"/>
          </a:xfrm>
          <a:prstGeom prst="rect">
            <a:avLst/>
          </a:prstGeom>
        </p:spPr>
        <p:txBody>
          <a:bodyPr anchor="ctr"/>
          <a:lstStyle>
            <a:lvl1pPr marL="0" indent="0" algn="just" defTabSz="457182" rtl="0" eaLnBrk="1" latinLnBrk="0" hangingPunct="1">
              <a:spcBef>
                <a:spcPts val="24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29975" indent="-305988"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CA"/>
              <a:t>What might lead one to view the </a:t>
            </a:r>
            <a:r>
              <a:rPr lang="en-CA" b="1"/>
              <a:t>subject</a:t>
            </a:r>
            <a:r>
              <a:rPr lang="en-CA"/>
              <a:t> of this article in a positive light?</a:t>
            </a:r>
          </a:p>
          <a:p>
            <a:r>
              <a:rPr lang="en-CA"/>
              <a:t>A negative light? A neutral light?</a:t>
            </a:r>
          </a:p>
          <a:p>
            <a:r>
              <a:rPr lang="en-CA"/>
              <a:t>What might lead one to view the </a:t>
            </a:r>
            <a:r>
              <a:rPr lang="en-CA" b="1"/>
              <a:t>author</a:t>
            </a:r>
            <a:r>
              <a:rPr lang="en-CA"/>
              <a:t> of this article in a positive light?</a:t>
            </a:r>
          </a:p>
          <a:p>
            <a:r>
              <a:rPr lang="en-CA"/>
              <a:t>A negative light? A neutral light?</a:t>
            </a:r>
          </a:p>
          <a:p>
            <a:endParaRPr lang="en-CA"/>
          </a:p>
        </p:txBody>
      </p:sp>
    </p:spTree>
    <p:extLst>
      <p:ext uri="{BB962C8B-B14F-4D97-AF65-F5344CB8AC3E}">
        <p14:creationId xmlns:p14="http://schemas.microsoft.com/office/powerpoint/2010/main" val="331784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3757-1672-ACCA-E61A-3FD3902959FC}"/>
              </a:ext>
            </a:extLst>
          </p:cNvPr>
          <p:cNvSpPr>
            <a:spLocks noGrp="1"/>
          </p:cNvSpPr>
          <p:nvPr>
            <p:ph type="title"/>
          </p:nvPr>
        </p:nvSpPr>
        <p:spPr/>
        <p:txBody>
          <a:bodyPr/>
          <a:lstStyle/>
          <a:p>
            <a:r>
              <a:rPr lang="en-CA" b="1"/>
              <a:t>A SKY FULL OF STARS – KOREAN CONSTELLATIONS</a:t>
            </a:r>
          </a:p>
        </p:txBody>
      </p:sp>
      <p:pic>
        <p:nvPicPr>
          <p:cNvPr id="6" name="Picture Placeholder 5">
            <a:extLst>
              <a:ext uri="{FF2B5EF4-FFF2-40B4-BE49-F238E27FC236}">
                <a16:creationId xmlns:a16="http://schemas.microsoft.com/office/drawing/2014/main" id="{C1ED75A5-1FEA-4362-C1C3-C66F23DD3D1E}"/>
              </a:ext>
            </a:extLst>
          </p:cNvPr>
          <p:cNvPicPr>
            <a:picLocks noGrp="1" noChangeAspect="1"/>
          </p:cNvPicPr>
          <p:nvPr>
            <p:ph type="pic" idx="1"/>
          </p:nvPr>
        </p:nvPicPr>
        <p:blipFill>
          <a:blip r:embed="rId3"/>
          <a:srcRect t="4865" b="4865"/>
          <a:stretch/>
        </p:blipFill>
        <p:spPr>
          <a:xfrm>
            <a:off x="447817" y="599726"/>
            <a:ext cx="11290859" cy="4163864"/>
          </a:xfrm>
        </p:spPr>
      </p:pic>
      <p:sp>
        <p:nvSpPr>
          <p:cNvPr id="4" name="Text Placeholder 3">
            <a:extLst>
              <a:ext uri="{FF2B5EF4-FFF2-40B4-BE49-F238E27FC236}">
                <a16:creationId xmlns:a16="http://schemas.microsoft.com/office/drawing/2014/main" id="{A0C88753-7B33-2DD2-1FD4-EE289F4674CB}"/>
              </a:ext>
            </a:extLst>
          </p:cNvPr>
          <p:cNvSpPr>
            <a:spLocks noGrp="1"/>
          </p:cNvSpPr>
          <p:nvPr>
            <p:ph type="body" sz="half" idx="2"/>
          </p:nvPr>
        </p:nvSpPr>
        <p:spPr/>
        <p:txBody>
          <a:bodyPr/>
          <a:lstStyle/>
          <a:p>
            <a:r>
              <a:rPr lang="en-GB"/>
              <a:t>We have always had a drive to paint stories onto the Universe. When humans first looked at stars, which are great flaming suns an unimaginable distance away, they saw amongst them giant bulls, dragons, and local heroes. Humans think in stories. [Cohen, Pratchett, Stewart]</a:t>
            </a:r>
            <a:endParaRPr lang="en-CA"/>
          </a:p>
        </p:txBody>
      </p:sp>
      <p:sp>
        <p:nvSpPr>
          <p:cNvPr id="5" name="TextBox 4">
            <a:extLst>
              <a:ext uri="{FF2B5EF4-FFF2-40B4-BE49-F238E27FC236}">
                <a16:creationId xmlns:a16="http://schemas.microsoft.com/office/drawing/2014/main" id="{C547C62F-6DA3-FAFC-3731-B5C0736EA67A}"/>
              </a:ext>
            </a:extLst>
          </p:cNvPr>
          <p:cNvSpPr txBox="1"/>
          <p:nvPr/>
        </p:nvSpPr>
        <p:spPr>
          <a:xfrm>
            <a:off x="8332631" y="20338"/>
            <a:ext cx="3859369" cy="276999"/>
          </a:xfrm>
          <a:prstGeom prst="rect">
            <a:avLst/>
          </a:prstGeom>
          <a:noFill/>
        </p:spPr>
        <p:txBody>
          <a:bodyPr wrap="square" rtlCol="0">
            <a:spAutoFit/>
          </a:bodyPr>
          <a:lstStyle/>
          <a:p>
            <a:pPr algn="r"/>
            <a:r>
              <a:rPr lang="en-CA" sz="1200">
                <a:latin typeface="Dagny OT" panose="020B0504020201020104" pitchFamily="34" charset="0"/>
              </a:rPr>
              <a:t>[</a:t>
            </a:r>
            <a:r>
              <a:rPr lang="en-CA" sz="1200">
                <a:latin typeface="Dagny OT" panose="020B0504020201020104" pitchFamily="34" charset="0"/>
                <a:hlinkClick r:id="rId4"/>
              </a:rPr>
              <a:t>figuresinthesky.visualcinnamon.com</a:t>
            </a:r>
            <a:r>
              <a:rPr lang="en-CA" sz="1200">
                <a:latin typeface="Dagny OT" panose="020B0504020201020104" pitchFamily="34" charset="0"/>
              </a:rPr>
              <a:t>]</a:t>
            </a:r>
            <a:endParaRPr lang="en-CA" sz="1200">
              <a:solidFill>
                <a:schemeClr val="tx2"/>
              </a:solidFill>
              <a:latin typeface="Dagny OT" panose="020B0504020201020104" pitchFamily="34" charset="0"/>
            </a:endParaRPr>
          </a:p>
        </p:txBody>
      </p:sp>
    </p:spTree>
    <p:extLst>
      <p:ext uri="{BB962C8B-B14F-4D97-AF65-F5344CB8AC3E}">
        <p14:creationId xmlns:p14="http://schemas.microsoft.com/office/powerpoint/2010/main" val="75528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A2C3-C465-7F75-AA8F-F3FD33F02621}"/>
              </a:ext>
            </a:extLst>
          </p:cNvPr>
          <p:cNvSpPr>
            <a:spLocks noGrp="1"/>
          </p:cNvSpPr>
          <p:nvPr>
            <p:ph type="title"/>
          </p:nvPr>
        </p:nvSpPr>
        <p:spPr/>
        <p:txBody>
          <a:bodyPr/>
          <a:lstStyle/>
          <a:p>
            <a:r>
              <a:rPr lang="en-US" dirty="0"/>
              <a:t>JEN’s SYSTEM SLIDE</a:t>
            </a:r>
          </a:p>
        </p:txBody>
      </p:sp>
      <p:sp>
        <p:nvSpPr>
          <p:cNvPr id="3" name="Content Placeholder 2">
            <a:extLst>
              <a:ext uri="{FF2B5EF4-FFF2-40B4-BE49-F238E27FC236}">
                <a16:creationId xmlns:a16="http://schemas.microsoft.com/office/drawing/2014/main" id="{5041EE56-5C54-5D8D-214F-4F34796ED2FE}"/>
              </a:ext>
            </a:extLst>
          </p:cNvPr>
          <p:cNvSpPr>
            <a:spLocks noGrp="1"/>
          </p:cNvSpPr>
          <p:nvPr>
            <p:ph idx="1"/>
          </p:nvPr>
        </p:nvSpPr>
        <p:spPr/>
        <p:txBody>
          <a:bodyPr>
            <a:normAutofit/>
          </a:bodyPr>
          <a:lstStyle/>
          <a:p>
            <a:r>
              <a:rPr lang="en-US" sz="4400" dirty="0">
                <a:solidFill>
                  <a:srgbClr val="FF0000"/>
                </a:solidFill>
                <a:highlight>
                  <a:srgbClr val="FFFF00"/>
                </a:highlight>
              </a:rPr>
              <a:t>Jen’s system slide</a:t>
            </a:r>
          </a:p>
        </p:txBody>
      </p:sp>
      <p:pic>
        <p:nvPicPr>
          <p:cNvPr id="5" name="Picture 4" descr="Diagram&#10;&#10;Description automatically generated">
            <a:extLst>
              <a:ext uri="{FF2B5EF4-FFF2-40B4-BE49-F238E27FC236}">
                <a16:creationId xmlns:a16="http://schemas.microsoft.com/office/drawing/2014/main" id="{B2EAD082-54B3-94DC-3CFF-38FE3755C01D}"/>
              </a:ext>
            </a:extLst>
          </p:cNvPr>
          <p:cNvPicPr>
            <a:picLocks noChangeAspect="1"/>
          </p:cNvPicPr>
          <p:nvPr/>
        </p:nvPicPr>
        <p:blipFill>
          <a:blip r:embed="rId3"/>
          <a:stretch>
            <a:fillRect/>
          </a:stretch>
        </p:blipFill>
        <p:spPr>
          <a:xfrm>
            <a:off x="159159" y="70985"/>
            <a:ext cx="11873682" cy="6716031"/>
          </a:xfrm>
          <a:prstGeom prst="rect">
            <a:avLst/>
          </a:prstGeom>
        </p:spPr>
      </p:pic>
    </p:spTree>
    <p:extLst>
      <p:ext uri="{BB962C8B-B14F-4D97-AF65-F5344CB8AC3E}">
        <p14:creationId xmlns:p14="http://schemas.microsoft.com/office/powerpoint/2010/main" val="47478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3757-1672-ACCA-E61A-3FD3902959FC}"/>
              </a:ext>
            </a:extLst>
          </p:cNvPr>
          <p:cNvSpPr>
            <a:spLocks noGrp="1"/>
          </p:cNvSpPr>
          <p:nvPr>
            <p:ph type="title"/>
          </p:nvPr>
        </p:nvSpPr>
        <p:spPr/>
        <p:txBody>
          <a:bodyPr/>
          <a:lstStyle/>
          <a:p>
            <a:r>
              <a:rPr lang="en-CA" b="1"/>
              <a:t>A SKY FULL OF STARS – (SOME) NAVAJO CONSTELLATIONS</a:t>
            </a:r>
          </a:p>
        </p:txBody>
      </p:sp>
      <p:pic>
        <p:nvPicPr>
          <p:cNvPr id="6" name="Picture Placeholder 5">
            <a:extLst>
              <a:ext uri="{FF2B5EF4-FFF2-40B4-BE49-F238E27FC236}">
                <a16:creationId xmlns:a16="http://schemas.microsoft.com/office/drawing/2014/main" id="{C1ED75A5-1FEA-4362-C1C3-C66F23DD3D1E}"/>
              </a:ext>
            </a:extLst>
          </p:cNvPr>
          <p:cNvPicPr>
            <a:picLocks noGrp="1" noChangeAspect="1"/>
          </p:cNvPicPr>
          <p:nvPr>
            <p:ph type="pic" idx="1"/>
          </p:nvPr>
        </p:nvPicPr>
        <p:blipFill>
          <a:blip r:embed="rId3"/>
          <a:srcRect t="4865" b="4865"/>
          <a:stretch/>
        </p:blipFill>
        <p:spPr>
          <a:xfrm>
            <a:off x="447817" y="599726"/>
            <a:ext cx="11290859" cy="4163864"/>
          </a:xfrm>
        </p:spPr>
      </p:pic>
      <p:sp>
        <p:nvSpPr>
          <p:cNvPr id="4" name="Text Placeholder 3">
            <a:extLst>
              <a:ext uri="{FF2B5EF4-FFF2-40B4-BE49-F238E27FC236}">
                <a16:creationId xmlns:a16="http://schemas.microsoft.com/office/drawing/2014/main" id="{A0C88753-7B33-2DD2-1FD4-EE289F4674CB}"/>
              </a:ext>
            </a:extLst>
          </p:cNvPr>
          <p:cNvSpPr>
            <a:spLocks noGrp="1"/>
          </p:cNvSpPr>
          <p:nvPr>
            <p:ph type="body" sz="half" idx="2"/>
          </p:nvPr>
        </p:nvSpPr>
        <p:spPr/>
        <p:txBody>
          <a:bodyPr/>
          <a:lstStyle/>
          <a:p>
            <a:r>
              <a:rPr lang="en-GB"/>
              <a:t>We have always had a drive to paint stories onto the Universe. When humans first looked at stars, which are great flaming suns an unimaginable distance away, they saw amongst them giant bulls, dragons, and local heroes. Humans think in stories. [Cohen, Pratchett, Stewart]</a:t>
            </a:r>
            <a:endParaRPr lang="en-CA"/>
          </a:p>
        </p:txBody>
      </p:sp>
      <p:sp>
        <p:nvSpPr>
          <p:cNvPr id="5" name="TextBox 4">
            <a:extLst>
              <a:ext uri="{FF2B5EF4-FFF2-40B4-BE49-F238E27FC236}">
                <a16:creationId xmlns:a16="http://schemas.microsoft.com/office/drawing/2014/main" id="{4B17DE05-3146-ACA7-E604-03C478A7936B}"/>
              </a:ext>
            </a:extLst>
          </p:cNvPr>
          <p:cNvSpPr txBox="1"/>
          <p:nvPr/>
        </p:nvSpPr>
        <p:spPr>
          <a:xfrm>
            <a:off x="8332631" y="20338"/>
            <a:ext cx="3859369" cy="276999"/>
          </a:xfrm>
          <a:prstGeom prst="rect">
            <a:avLst/>
          </a:prstGeom>
          <a:noFill/>
        </p:spPr>
        <p:txBody>
          <a:bodyPr wrap="square" rtlCol="0">
            <a:spAutoFit/>
          </a:bodyPr>
          <a:lstStyle/>
          <a:p>
            <a:pPr algn="r"/>
            <a:r>
              <a:rPr lang="en-CA" sz="1200">
                <a:latin typeface="Dagny OT" panose="020B0504020201020104" pitchFamily="34" charset="0"/>
              </a:rPr>
              <a:t>[</a:t>
            </a:r>
            <a:r>
              <a:rPr lang="en-CA" sz="1200">
                <a:latin typeface="Dagny OT" panose="020B0504020201020104" pitchFamily="34" charset="0"/>
                <a:hlinkClick r:id="rId4"/>
              </a:rPr>
              <a:t>figuresinthesky.visualcinnamon.com</a:t>
            </a:r>
            <a:r>
              <a:rPr lang="en-CA" sz="1200">
                <a:latin typeface="Dagny OT" panose="020B0504020201020104" pitchFamily="34" charset="0"/>
              </a:rPr>
              <a:t>]</a:t>
            </a:r>
            <a:endParaRPr lang="en-CA" sz="1200">
              <a:solidFill>
                <a:schemeClr val="tx2"/>
              </a:solidFill>
              <a:latin typeface="Dagny OT" panose="020B0504020201020104" pitchFamily="34" charset="0"/>
            </a:endParaRPr>
          </a:p>
        </p:txBody>
      </p:sp>
    </p:spTree>
    <p:extLst>
      <p:ext uri="{BB962C8B-B14F-4D97-AF65-F5344CB8AC3E}">
        <p14:creationId xmlns:p14="http://schemas.microsoft.com/office/powerpoint/2010/main" val="1919609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CD2F-EEEC-77B6-0B5F-EC6D6FE7C135}"/>
              </a:ext>
            </a:extLst>
          </p:cNvPr>
          <p:cNvSpPr>
            <a:spLocks noGrp="1"/>
          </p:cNvSpPr>
          <p:nvPr>
            <p:ph type="title"/>
          </p:nvPr>
        </p:nvSpPr>
        <p:spPr/>
        <p:txBody>
          <a:bodyPr/>
          <a:lstStyle/>
          <a:p>
            <a:r>
              <a:rPr lang="en-CA"/>
              <a:t>STORYTELLING UNIVERSALITY</a:t>
            </a:r>
          </a:p>
        </p:txBody>
      </p:sp>
      <p:sp>
        <p:nvSpPr>
          <p:cNvPr id="3" name="Content Placeholder 2">
            <a:extLst>
              <a:ext uri="{FF2B5EF4-FFF2-40B4-BE49-F238E27FC236}">
                <a16:creationId xmlns:a16="http://schemas.microsoft.com/office/drawing/2014/main" id="{55981A6D-6E65-803B-55C9-C84ECC4B7040}"/>
              </a:ext>
            </a:extLst>
          </p:cNvPr>
          <p:cNvSpPr>
            <a:spLocks noGrp="1"/>
          </p:cNvSpPr>
          <p:nvPr>
            <p:ph idx="1"/>
          </p:nvPr>
        </p:nvSpPr>
        <p:spPr>
          <a:xfrm>
            <a:off x="581194" y="2180498"/>
            <a:ext cx="7820124" cy="4140767"/>
          </a:xfrm>
        </p:spPr>
        <p:txBody>
          <a:bodyPr>
            <a:noAutofit/>
          </a:bodyPr>
          <a:lstStyle/>
          <a:p>
            <a:pPr algn="just">
              <a:spcBef>
                <a:spcPts val="1200"/>
              </a:spcBef>
            </a:pPr>
            <a:r>
              <a:rPr lang="en-GB" sz="1800"/>
              <a:t>There once was a shepherd boy who was bored as he sat on the hillside watching the village sheep. To amuse himself he took a great breath and sang out, "Wolf! Wolf! The Wolf is chasing the sheep!" </a:t>
            </a:r>
          </a:p>
          <a:p>
            <a:pPr algn="just">
              <a:spcBef>
                <a:spcPts val="1200"/>
              </a:spcBef>
            </a:pPr>
            <a:r>
              <a:rPr lang="en-GB" sz="1800"/>
              <a:t>The villagers came running up the hill to help the boy drive the wolf away. But when they arrived at the top of the hill, they found no wolf. The boy laughed at the sight of their angry faces. "Don't cry 'wolf', shepherd boy," said the villagers, "when there's no wolf!" They went grumbling back down the hill. </a:t>
            </a:r>
          </a:p>
          <a:p>
            <a:pPr algn="just">
              <a:spcBef>
                <a:spcPts val="1200"/>
              </a:spcBef>
            </a:pPr>
            <a:r>
              <a:rPr lang="en-GB" sz="1800"/>
              <a:t>Later, the boy sang out again, "Wolf! Wolf! The wolf is chasing the sheep!" To his naughty delight, he watched the villagers run up the hill to help him drive the wolf away. </a:t>
            </a:r>
          </a:p>
          <a:p>
            <a:pPr algn="just">
              <a:spcBef>
                <a:spcPts val="1200"/>
              </a:spcBef>
            </a:pPr>
            <a:r>
              <a:rPr lang="en-GB" sz="1800"/>
              <a:t>When the villagers saw no wolf they sternly said, "Save your frightened song for when there is really something wrong! Don't cry 'wolf' when there is NO wolf!" </a:t>
            </a:r>
          </a:p>
        </p:txBody>
      </p:sp>
      <p:pic>
        <p:nvPicPr>
          <p:cNvPr id="4" name="Picture 3">
            <a:extLst>
              <a:ext uri="{FF2B5EF4-FFF2-40B4-BE49-F238E27FC236}">
                <a16:creationId xmlns:a16="http://schemas.microsoft.com/office/drawing/2014/main" id="{BDC18002-B855-3B22-58C0-CE4C225318B2}"/>
              </a:ext>
            </a:extLst>
          </p:cNvPr>
          <p:cNvPicPr>
            <a:picLocks noChangeAspect="1"/>
          </p:cNvPicPr>
          <p:nvPr/>
        </p:nvPicPr>
        <p:blipFill rotWithShape="1">
          <a:blip r:embed="rId3"/>
          <a:srcRect l="25931" t="20279" r="26913" b="25030"/>
          <a:stretch/>
        </p:blipFill>
        <p:spPr>
          <a:xfrm>
            <a:off x="8661882" y="2021983"/>
            <a:ext cx="2949359" cy="2137895"/>
          </a:xfrm>
          <a:prstGeom prst="rect">
            <a:avLst/>
          </a:prstGeom>
        </p:spPr>
      </p:pic>
      <p:sp>
        <p:nvSpPr>
          <p:cNvPr id="5" name="TextBox 4">
            <a:extLst>
              <a:ext uri="{FF2B5EF4-FFF2-40B4-BE49-F238E27FC236}">
                <a16:creationId xmlns:a16="http://schemas.microsoft.com/office/drawing/2014/main" id="{DD2CD143-4BA2-66E3-5B25-DE7D1E6BCCA2}"/>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77"/>
              </a:rPr>
              <a:t>[Illustrations: V. </a:t>
            </a:r>
            <a:r>
              <a:rPr lang="en-CA" sz="1200" dirty="0" err="1">
                <a:solidFill>
                  <a:schemeClr val="tx2"/>
                </a:solidFill>
                <a:latin typeface="Dagny OT" panose="020B0504020201020104" pitchFamily="34" charset="77"/>
              </a:rPr>
              <a:t>Jaskina</a:t>
            </a:r>
            <a:r>
              <a:rPr lang="en-CA" sz="1200" dirty="0">
                <a:solidFill>
                  <a:schemeClr val="tx2"/>
                </a:solidFill>
                <a:latin typeface="Dagny OT" panose="020B0504020201020104" pitchFamily="34" charset="77"/>
              </a:rPr>
              <a:t>]</a:t>
            </a:r>
          </a:p>
        </p:txBody>
      </p:sp>
      <p:pic>
        <p:nvPicPr>
          <p:cNvPr id="7" name="Picture 6">
            <a:extLst>
              <a:ext uri="{FF2B5EF4-FFF2-40B4-BE49-F238E27FC236}">
                <a16:creationId xmlns:a16="http://schemas.microsoft.com/office/drawing/2014/main" id="{84955B01-F0A5-D2D4-844B-2A758F7FD6A5}"/>
              </a:ext>
            </a:extLst>
          </p:cNvPr>
          <p:cNvPicPr>
            <a:picLocks noChangeAspect="1"/>
          </p:cNvPicPr>
          <p:nvPr/>
        </p:nvPicPr>
        <p:blipFill rotWithShape="1">
          <a:blip r:embed="rId4"/>
          <a:srcRect l="27230" t="16839" r="25195" b="28388"/>
          <a:stretch/>
        </p:blipFill>
        <p:spPr>
          <a:xfrm>
            <a:off x="8639741" y="4284369"/>
            <a:ext cx="2971065" cy="2137896"/>
          </a:xfrm>
          <a:prstGeom prst="rect">
            <a:avLst/>
          </a:prstGeom>
        </p:spPr>
      </p:pic>
    </p:spTree>
    <p:extLst>
      <p:ext uri="{BB962C8B-B14F-4D97-AF65-F5344CB8AC3E}">
        <p14:creationId xmlns:p14="http://schemas.microsoft.com/office/powerpoint/2010/main" val="57092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CD2F-EEEC-77B6-0B5F-EC6D6FE7C135}"/>
              </a:ext>
            </a:extLst>
          </p:cNvPr>
          <p:cNvSpPr>
            <a:spLocks noGrp="1"/>
          </p:cNvSpPr>
          <p:nvPr>
            <p:ph type="title"/>
          </p:nvPr>
        </p:nvSpPr>
        <p:spPr/>
        <p:txBody>
          <a:bodyPr/>
          <a:lstStyle/>
          <a:p>
            <a:r>
              <a:rPr lang="en-CA"/>
              <a:t>STORYTELLING UNIVERSALITY</a:t>
            </a:r>
          </a:p>
        </p:txBody>
      </p:sp>
      <p:sp>
        <p:nvSpPr>
          <p:cNvPr id="3" name="Content Placeholder 2">
            <a:extLst>
              <a:ext uri="{FF2B5EF4-FFF2-40B4-BE49-F238E27FC236}">
                <a16:creationId xmlns:a16="http://schemas.microsoft.com/office/drawing/2014/main" id="{55981A6D-6E65-803B-55C9-C84ECC4B7040}"/>
              </a:ext>
            </a:extLst>
          </p:cNvPr>
          <p:cNvSpPr>
            <a:spLocks noGrp="1"/>
          </p:cNvSpPr>
          <p:nvPr>
            <p:ph idx="1"/>
          </p:nvPr>
        </p:nvSpPr>
        <p:spPr>
          <a:xfrm>
            <a:off x="512506" y="2262064"/>
            <a:ext cx="7189060" cy="4140767"/>
          </a:xfrm>
        </p:spPr>
        <p:txBody>
          <a:bodyPr>
            <a:noAutofit/>
          </a:bodyPr>
          <a:lstStyle/>
          <a:p>
            <a:pPr algn="just">
              <a:spcBef>
                <a:spcPts val="1200"/>
              </a:spcBef>
            </a:pPr>
            <a:r>
              <a:rPr lang="en-GB" sz="1800"/>
              <a:t>But the boy just grinned and watched them go grumbling down the hill once more. </a:t>
            </a:r>
          </a:p>
          <a:p>
            <a:pPr algn="just">
              <a:spcBef>
                <a:spcPts val="1200"/>
              </a:spcBef>
            </a:pPr>
            <a:r>
              <a:rPr lang="en-GB" sz="1800"/>
              <a:t>Later, he saw a REAL wolf prowling about his flock. Alarmed, he leaped to his feet and sang out as loudly as he could, "Wolf! Wolf!" But the villagers thought he was trying to fool them again, and so they didn't come. </a:t>
            </a:r>
          </a:p>
          <a:p>
            <a:pPr algn="just">
              <a:spcBef>
                <a:spcPts val="1200"/>
              </a:spcBef>
            </a:pPr>
            <a:r>
              <a:rPr lang="en-GB" sz="1800"/>
              <a:t>At sunset, everyone wondered why the shepherd boy hadn't returned to the village with their sheep. They went up the hill to find the boy. They found him weeping.</a:t>
            </a:r>
          </a:p>
          <a:p>
            <a:pPr algn="just">
              <a:spcBef>
                <a:spcPts val="1200"/>
              </a:spcBef>
            </a:pPr>
            <a:endParaRPr lang="en-GB" sz="1600"/>
          </a:p>
          <a:p>
            <a:pPr algn="just">
              <a:spcBef>
                <a:spcPts val="1200"/>
              </a:spcBef>
            </a:pPr>
            <a:endParaRPr lang="en-GB" sz="1600"/>
          </a:p>
          <a:p>
            <a:pPr algn="just">
              <a:spcBef>
                <a:spcPts val="1200"/>
              </a:spcBef>
            </a:pPr>
            <a:endParaRPr lang="en-GB" sz="1600"/>
          </a:p>
        </p:txBody>
      </p:sp>
      <p:pic>
        <p:nvPicPr>
          <p:cNvPr id="5" name="Picture 4">
            <a:extLst>
              <a:ext uri="{FF2B5EF4-FFF2-40B4-BE49-F238E27FC236}">
                <a16:creationId xmlns:a16="http://schemas.microsoft.com/office/drawing/2014/main" id="{0131C622-3FEF-6F05-B9A0-390AA87DF8EA}"/>
              </a:ext>
            </a:extLst>
          </p:cNvPr>
          <p:cNvPicPr>
            <a:picLocks noChangeAspect="1"/>
          </p:cNvPicPr>
          <p:nvPr/>
        </p:nvPicPr>
        <p:blipFill rotWithShape="1">
          <a:blip r:embed="rId2"/>
          <a:srcRect l="24831" t="20476" r="25399" b="30730"/>
          <a:stretch/>
        </p:blipFill>
        <p:spPr>
          <a:xfrm>
            <a:off x="8023538" y="2416934"/>
            <a:ext cx="3509995" cy="2150773"/>
          </a:xfrm>
          <a:prstGeom prst="rect">
            <a:avLst/>
          </a:prstGeom>
        </p:spPr>
      </p:pic>
      <p:sp>
        <p:nvSpPr>
          <p:cNvPr id="6" name="TextBox 5">
            <a:extLst>
              <a:ext uri="{FF2B5EF4-FFF2-40B4-BE49-F238E27FC236}">
                <a16:creationId xmlns:a16="http://schemas.microsoft.com/office/drawing/2014/main" id="{4E3ADE22-5E05-801B-A582-8C3723483C7C}"/>
              </a:ext>
            </a:extLst>
          </p:cNvPr>
          <p:cNvSpPr txBox="1"/>
          <p:nvPr/>
        </p:nvSpPr>
        <p:spPr>
          <a:xfrm>
            <a:off x="512506" y="5030424"/>
            <a:ext cx="10952341" cy="1508105"/>
          </a:xfrm>
          <a:prstGeom prst="rect">
            <a:avLst/>
          </a:prstGeom>
          <a:noFill/>
        </p:spPr>
        <p:txBody>
          <a:bodyPr wrap="square" rtlCol="0">
            <a:spAutoFit/>
          </a:bodyPr>
          <a:lstStyle/>
          <a:p>
            <a:pPr algn="just">
              <a:spcBef>
                <a:spcPts val="1200"/>
              </a:spcBef>
              <a:spcAft>
                <a:spcPts val="600"/>
              </a:spcAft>
              <a:buClr>
                <a:schemeClr val="accent2"/>
              </a:buClr>
              <a:buSzPct val="92000"/>
            </a:pPr>
            <a:r>
              <a:rPr lang="en-GB">
                <a:solidFill>
                  <a:schemeClr val="tx2"/>
                </a:solidFill>
                <a:latin typeface="Dagny OT" panose="020B0504020201020104" pitchFamily="34" charset="77"/>
              </a:rPr>
              <a:t>"There really was a wolf here! The flock has scattered! I cried out, "Wolf!" Why didn't you come?" </a:t>
            </a:r>
          </a:p>
          <a:p>
            <a:pPr algn="just">
              <a:spcBef>
                <a:spcPts val="1200"/>
              </a:spcBef>
              <a:spcAft>
                <a:spcPts val="600"/>
              </a:spcAft>
              <a:buClr>
                <a:schemeClr val="accent2"/>
              </a:buClr>
              <a:buSzPct val="92000"/>
            </a:pPr>
            <a:r>
              <a:rPr lang="en-GB">
                <a:solidFill>
                  <a:schemeClr val="tx2"/>
                </a:solidFill>
                <a:latin typeface="Dagny OT" panose="020B0504020201020104" pitchFamily="34" charset="77"/>
              </a:rPr>
              <a:t>An old man tried to comfort the boy as they walked back to the village. "We'll help you look for the lost sheep in the morning," he said, putting his arm around the youth, "Nobody believes a liar ... " </a:t>
            </a:r>
          </a:p>
          <a:p>
            <a:endParaRPr lang="en-CA"/>
          </a:p>
        </p:txBody>
      </p:sp>
      <p:sp>
        <p:nvSpPr>
          <p:cNvPr id="7" name="TextBox 6">
            <a:extLst>
              <a:ext uri="{FF2B5EF4-FFF2-40B4-BE49-F238E27FC236}">
                <a16:creationId xmlns:a16="http://schemas.microsoft.com/office/drawing/2014/main" id="{B1FBF934-F40B-4950-566B-47E534021A45}"/>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77"/>
              </a:rPr>
              <a:t>[Illustrations: V. </a:t>
            </a:r>
            <a:r>
              <a:rPr lang="en-CA" sz="1200" dirty="0" err="1">
                <a:solidFill>
                  <a:schemeClr val="tx2"/>
                </a:solidFill>
                <a:latin typeface="Dagny OT" panose="020B0504020201020104" pitchFamily="34" charset="77"/>
              </a:rPr>
              <a:t>Jaskina</a:t>
            </a:r>
            <a:r>
              <a:rPr lang="en-CA" sz="1200" dirty="0">
                <a:solidFill>
                  <a:schemeClr val="tx2"/>
                </a:solidFill>
                <a:latin typeface="Dagny OT" panose="020B0504020201020104" pitchFamily="34" charset="77"/>
              </a:rPr>
              <a:t>]</a:t>
            </a:r>
          </a:p>
        </p:txBody>
      </p:sp>
    </p:spTree>
    <p:extLst>
      <p:ext uri="{BB962C8B-B14F-4D97-AF65-F5344CB8AC3E}">
        <p14:creationId xmlns:p14="http://schemas.microsoft.com/office/powerpoint/2010/main" val="301410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0690B-29BC-3544-4AEF-D73443EC6447}"/>
              </a:ext>
            </a:extLst>
          </p:cNvPr>
          <p:cNvSpPr>
            <a:spLocks noGrp="1"/>
          </p:cNvSpPr>
          <p:nvPr>
            <p:ph type="title"/>
          </p:nvPr>
        </p:nvSpPr>
        <p:spPr/>
        <p:txBody>
          <a:bodyPr/>
          <a:lstStyle/>
          <a:p>
            <a:r>
              <a:rPr lang="en-CA"/>
              <a:t>STORYTELLING UNIVERSALITY</a:t>
            </a:r>
          </a:p>
        </p:txBody>
      </p:sp>
      <p:sp>
        <p:nvSpPr>
          <p:cNvPr id="3" name="Content Placeholder 2">
            <a:extLst>
              <a:ext uri="{FF2B5EF4-FFF2-40B4-BE49-F238E27FC236}">
                <a16:creationId xmlns:a16="http://schemas.microsoft.com/office/drawing/2014/main" id="{9DE1AA82-E8A7-3EE5-4357-7D89E836C663}"/>
              </a:ext>
            </a:extLst>
          </p:cNvPr>
          <p:cNvSpPr>
            <a:spLocks noGrp="1"/>
          </p:cNvSpPr>
          <p:nvPr>
            <p:ph idx="1"/>
          </p:nvPr>
        </p:nvSpPr>
        <p:spPr/>
        <p:txBody>
          <a:bodyPr/>
          <a:lstStyle/>
          <a:p>
            <a:r>
              <a:rPr lang="en-GB" sz="2400"/>
              <a:t>… even when they are telling the truth.</a:t>
            </a:r>
            <a:endParaRPr lang="en-CA"/>
          </a:p>
        </p:txBody>
      </p:sp>
    </p:spTree>
    <p:extLst>
      <p:ext uri="{BB962C8B-B14F-4D97-AF65-F5344CB8AC3E}">
        <p14:creationId xmlns:p14="http://schemas.microsoft.com/office/powerpoint/2010/main" val="155781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5FFE-E2AA-DA9A-F8BA-C848F2036B04}"/>
              </a:ext>
            </a:extLst>
          </p:cNvPr>
          <p:cNvSpPr>
            <a:spLocks noGrp="1"/>
          </p:cNvSpPr>
          <p:nvPr>
            <p:ph type="title"/>
          </p:nvPr>
        </p:nvSpPr>
        <p:spPr/>
        <p:txBody>
          <a:bodyPr/>
          <a:lstStyle/>
          <a:p>
            <a:r>
              <a:rPr lang="en-CA"/>
              <a:t>STORYTELLING UNIVERSALITY</a:t>
            </a:r>
          </a:p>
        </p:txBody>
      </p:sp>
      <p:sp>
        <p:nvSpPr>
          <p:cNvPr id="3" name="Content Placeholder 2">
            <a:extLst>
              <a:ext uri="{FF2B5EF4-FFF2-40B4-BE49-F238E27FC236}">
                <a16:creationId xmlns:a16="http://schemas.microsoft.com/office/drawing/2014/main" id="{BA2792CB-E26B-D3F2-057E-ACDC39EF117A}"/>
              </a:ext>
            </a:extLst>
          </p:cNvPr>
          <p:cNvSpPr>
            <a:spLocks noGrp="1"/>
          </p:cNvSpPr>
          <p:nvPr>
            <p:ph idx="1"/>
          </p:nvPr>
        </p:nvSpPr>
        <p:spPr/>
        <p:txBody>
          <a:bodyPr/>
          <a:lstStyle/>
          <a:p>
            <a:r>
              <a:rPr lang="en-GB" sz="2400"/>
              <a:t>… so don’t get caught telling </a:t>
            </a:r>
            <a:r>
              <a:rPr lang="en-GB"/>
              <a:t>the same </a:t>
            </a:r>
            <a:r>
              <a:rPr lang="en-GB" sz="2400"/>
              <a:t>lie twice.</a:t>
            </a:r>
            <a:endParaRPr lang="en-CA"/>
          </a:p>
        </p:txBody>
      </p:sp>
    </p:spTree>
    <p:extLst>
      <p:ext uri="{BB962C8B-B14F-4D97-AF65-F5344CB8AC3E}">
        <p14:creationId xmlns:p14="http://schemas.microsoft.com/office/powerpoint/2010/main" val="303007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9DE7-51B1-3DD1-9D38-A195EA49F8E9}"/>
              </a:ext>
            </a:extLst>
          </p:cNvPr>
          <p:cNvSpPr>
            <a:spLocks noGrp="1"/>
          </p:cNvSpPr>
          <p:nvPr>
            <p:ph type="title"/>
          </p:nvPr>
        </p:nvSpPr>
        <p:spPr/>
        <p:txBody>
          <a:bodyPr/>
          <a:lstStyle/>
          <a:p>
            <a:r>
              <a:rPr lang="en-US"/>
              <a:t>UNIVERSALITY</a:t>
            </a:r>
          </a:p>
        </p:txBody>
      </p:sp>
      <p:sp>
        <p:nvSpPr>
          <p:cNvPr id="4" name="Content Placeholder 3">
            <a:extLst>
              <a:ext uri="{FF2B5EF4-FFF2-40B4-BE49-F238E27FC236}">
                <a16:creationId xmlns:a16="http://schemas.microsoft.com/office/drawing/2014/main" id="{A7E88CAE-4636-B575-C0D3-8C9D2FB312E4}"/>
              </a:ext>
            </a:extLst>
          </p:cNvPr>
          <p:cNvSpPr>
            <a:spLocks noGrp="1"/>
          </p:cNvSpPr>
          <p:nvPr>
            <p:ph sz="half" idx="1"/>
          </p:nvPr>
        </p:nvSpPr>
        <p:spPr>
          <a:xfrm>
            <a:off x="581194" y="2228003"/>
            <a:ext cx="8478723" cy="4093260"/>
          </a:xfrm>
        </p:spPr>
        <p:txBody>
          <a:bodyPr/>
          <a:lstStyle/>
          <a:p>
            <a:r>
              <a:rPr lang="en-US" dirty="0"/>
              <a:t>Ambiguity can also occur in data stories.</a:t>
            </a:r>
          </a:p>
          <a:p>
            <a:r>
              <a:rPr lang="en-US" dirty="0"/>
              <a:t>What is the </a:t>
            </a:r>
            <a:r>
              <a:rPr lang="en-US" b="1" dirty="0"/>
              <a:t>take-away</a:t>
            </a:r>
            <a:r>
              <a:rPr lang="en-US" dirty="0"/>
              <a:t> here?</a:t>
            </a:r>
          </a:p>
          <a:p>
            <a:r>
              <a:rPr lang="en-US" dirty="0"/>
              <a:t>Is increased eggplant consumption linked to: </a:t>
            </a:r>
          </a:p>
          <a:p>
            <a:pPr lvl="1"/>
            <a:r>
              <a:rPr lang="en-US" dirty="0"/>
              <a:t>increased cancer incidence, or </a:t>
            </a:r>
          </a:p>
          <a:p>
            <a:pPr lvl="1"/>
            <a:r>
              <a:rPr lang="en-US" dirty="0"/>
              <a:t>diminishing mortality rates?</a:t>
            </a:r>
          </a:p>
        </p:txBody>
      </p:sp>
      <p:pic>
        <p:nvPicPr>
          <p:cNvPr id="6" name="Picture 5">
            <a:extLst>
              <a:ext uri="{FF2B5EF4-FFF2-40B4-BE49-F238E27FC236}">
                <a16:creationId xmlns:a16="http://schemas.microsoft.com/office/drawing/2014/main" id="{42B279BE-4F46-CEE5-A1DA-A60E225F6A0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219891" y="1850822"/>
            <a:ext cx="2278255" cy="4473449"/>
          </a:xfrm>
          <a:prstGeom prst="rect">
            <a:avLst/>
          </a:prstGeom>
          <a:solidFill>
            <a:srgbClr val="000000">
              <a:shade val="95000"/>
            </a:srgbClr>
          </a:solidFill>
          <a:ln w="19050" cap="sq">
            <a:solidFill>
              <a:schemeClr val="bg1"/>
            </a:solidFill>
            <a:miter lim="800000"/>
          </a:ln>
          <a:effectLst/>
        </p:spPr>
      </p:pic>
    </p:spTree>
    <p:extLst>
      <p:ext uri="{BB962C8B-B14F-4D97-AF65-F5344CB8AC3E}">
        <p14:creationId xmlns:p14="http://schemas.microsoft.com/office/powerpoint/2010/main" val="706360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EXERCISES</a:t>
            </a:r>
          </a:p>
        </p:txBody>
      </p:sp>
      <p:sp>
        <p:nvSpPr>
          <p:cNvPr id="3" name="Content Placeholder 2"/>
          <p:cNvSpPr>
            <a:spLocks noGrp="1"/>
          </p:cNvSpPr>
          <p:nvPr>
            <p:ph idx="1"/>
          </p:nvPr>
        </p:nvSpPr>
        <p:spPr/>
        <p:txBody>
          <a:bodyPr/>
          <a:lstStyle/>
          <a:p>
            <a:pPr marL="457200" indent="-457200">
              <a:buFont typeface="+mj-lt"/>
              <a:buAutoNum type="arabicPeriod"/>
            </a:pPr>
            <a:r>
              <a:rPr lang="en-GB" b="0" i="0">
                <a:effectLst/>
                <a:latin typeface="Dagny OT" panose="020B0504020201020104" pitchFamily="34" charset="0"/>
              </a:rPr>
              <a:t>In your organization, who makes up the audience? Is there only one audience? What are the storytelling goals? Is the storytelling context clear? Constant? Universal? </a:t>
            </a:r>
          </a:p>
          <a:p>
            <a:pPr marL="457200" indent="-457200">
              <a:buFont typeface="+mj-lt"/>
              <a:buAutoNum type="arabicPeriod"/>
            </a:pPr>
            <a:r>
              <a:rPr lang="en-GB" b="1" i="0">
                <a:effectLst/>
                <a:latin typeface="Dagny OT" panose="020B0504020201020104" pitchFamily="34" charset="0"/>
              </a:rPr>
              <a:t>The Death of the Author:</a:t>
            </a:r>
            <a:r>
              <a:rPr lang="en-GB" b="0" i="0">
                <a:effectLst/>
                <a:latin typeface="Dagny OT" panose="020B0504020201020104" pitchFamily="34" charset="0"/>
              </a:rPr>
              <a:t> Isaac Asimov </a:t>
            </a:r>
            <a:r>
              <a:rPr lang="en-GB"/>
              <a:t>once sat anonymously in a class where the topic of discussion was one of his stories. He introduced himself afterwards to the teacher, saying that he had found his interpretation of the story interesting, but it wasn’t really what he had meant at all. The teacher's response was "Just because you wrote it, what makes you think you have the slightest idea what it's about?" How could this come into play when telling stories with data? </a:t>
            </a:r>
            <a:endParaRPr lang="en-GB" b="0" i="0">
              <a:effectLst/>
              <a:latin typeface="Dagny OT" panose="020B0504020201020104" pitchFamily="34" charset="0"/>
            </a:endParaRPr>
          </a:p>
        </p:txBody>
      </p:sp>
    </p:spTree>
    <p:extLst>
      <p:ext uri="{BB962C8B-B14F-4D97-AF65-F5344CB8AC3E}">
        <p14:creationId xmlns:p14="http://schemas.microsoft.com/office/powerpoint/2010/main" val="411644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5BF2-021B-449B-6966-8C9646FBF0E5}"/>
              </a:ext>
            </a:extLst>
          </p:cNvPr>
          <p:cNvSpPr>
            <a:spLocks noGrp="1"/>
          </p:cNvSpPr>
          <p:nvPr>
            <p:ph type="title"/>
          </p:nvPr>
        </p:nvSpPr>
        <p:spPr/>
        <p:txBody>
          <a:bodyPr/>
          <a:lstStyle/>
          <a:p>
            <a:r>
              <a:rPr lang="en-CA" dirty="0"/>
              <a:t>EXERCISES</a:t>
            </a:r>
          </a:p>
        </p:txBody>
      </p:sp>
      <p:sp>
        <p:nvSpPr>
          <p:cNvPr id="3" name="Content Placeholder 2">
            <a:extLst>
              <a:ext uri="{FF2B5EF4-FFF2-40B4-BE49-F238E27FC236}">
                <a16:creationId xmlns:a16="http://schemas.microsoft.com/office/drawing/2014/main" id="{197E3B93-3436-CED9-537E-670D56E5891B}"/>
              </a:ext>
            </a:extLst>
          </p:cNvPr>
          <p:cNvSpPr>
            <a:spLocks noGrp="1"/>
          </p:cNvSpPr>
          <p:nvPr>
            <p:ph idx="1"/>
          </p:nvPr>
        </p:nvSpPr>
        <p:spPr/>
        <p:txBody>
          <a:bodyPr/>
          <a:lstStyle/>
          <a:p>
            <a:pPr marL="457200" indent="-457200">
              <a:buFont typeface="+mj-lt"/>
              <a:buAutoNum type="arabicPeriod" startAt="5"/>
            </a:pPr>
            <a:r>
              <a:rPr lang="en-CA" dirty="0"/>
              <a:t>Consider a story titled </a:t>
            </a:r>
            <a:r>
              <a:rPr lang="en-CA" i="1" dirty="0"/>
              <a:t>The Ozone Hole</a:t>
            </a:r>
            <a:r>
              <a:rPr lang="en-CA" dirty="0"/>
              <a:t>.</a:t>
            </a:r>
          </a:p>
          <a:p>
            <a:pPr lvl="1"/>
            <a:r>
              <a:rPr lang="en-CA" dirty="0"/>
              <a:t>give a summary of this story</a:t>
            </a:r>
          </a:p>
          <a:p>
            <a:pPr lvl="1"/>
            <a:r>
              <a:rPr lang="en-CA" dirty="0"/>
              <a:t>what is its beginning? it’s end? </a:t>
            </a:r>
          </a:p>
          <a:p>
            <a:pPr lvl="1"/>
            <a:r>
              <a:rPr lang="en-CA" dirty="0"/>
              <a:t>what’s the narrative? </a:t>
            </a:r>
          </a:p>
          <a:p>
            <a:pPr lvl="1"/>
            <a:r>
              <a:rPr lang="en-CA" dirty="0"/>
              <a:t>who is the audience? the teller? </a:t>
            </a:r>
          </a:p>
          <a:p>
            <a:pPr lvl="1"/>
            <a:r>
              <a:rPr lang="en-CA" dirty="0"/>
              <a:t>is it robust? is it the same story now than it was when it was first told? </a:t>
            </a:r>
          </a:p>
          <a:p>
            <a:pPr lvl="1"/>
            <a:r>
              <a:rPr lang="en-CA" dirty="0"/>
              <a:t>is it applicable to other situations? </a:t>
            </a:r>
          </a:p>
        </p:txBody>
      </p:sp>
    </p:spTree>
    <p:extLst>
      <p:ext uri="{BB962C8B-B14F-4D97-AF65-F5344CB8AC3E}">
        <p14:creationId xmlns:p14="http://schemas.microsoft.com/office/powerpoint/2010/main" val="257955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EEB923-0162-6DD3-173D-7566C5005DF3}"/>
              </a:ext>
            </a:extLst>
          </p:cNvPr>
          <p:cNvSpPr/>
          <p:nvPr/>
        </p:nvSpPr>
        <p:spPr>
          <a:xfrm>
            <a:off x="10950388" y="0"/>
            <a:ext cx="104887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descr="Schematic&#10;&#10;Description automatically generated with low confidence">
            <a:extLst>
              <a:ext uri="{FF2B5EF4-FFF2-40B4-BE49-F238E27FC236}">
                <a16:creationId xmlns:a16="http://schemas.microsoft.com/office/drawing/2014/main" id="{1A8FF0D0-6E47-D3BD-ADE8-8411AA1643C6}"/>
              </a:ext>
            </a:extLst>
          </p:cNvPr>
          <p:cNvPicPr>
            <a:picLocks noChangeAspect="1"/>
          </p:cNvPicPr>
          <p:nvPr/>
        </p:nvPicPr>
        <p:blipFill rotWithShape="1">
          <a:blip r:embed="rId2"/>
          <a:srcRect b="41890"/>
          <a:stretch/>
        </p:blipFill>
        <p:spPr>
          <a:xfrm>
            <a:off x="8784084" y="105105"/>
            <a:ext cx="2577146" cy="6699110"/>
          </a:xfrm>
          <a:prstGeom prst="rect">
            <a:avLst/>
          </a:prstGeom>
        </p:spPr>
      </p:pic>
      <p:sp>
        <p:nvSpPr>
          <p:cNvPr id="12" name="Rectangle 11">
            <a:extLst>
              <a:ext uri="{FF2B5EF4-FFF2-40B4-BE49-F238E27FC236}">
                <a16:creationId xmlns:a16="http://schemas.microsoft.com/office/drawing/2014/main" id="{80183231-9BF6-494F-D509-E32985C0A05B}"/>
              </a:ext>
            </a:extLst>
          </p:cNvPr>
          <p:cNvSpPr/>
          <p:nvPr/>
        </p:nvSpPr>
        <p:spPr>
          <a:xfrm>
            <a:off x="7551761" y="68239"/>
            <a:ext cx="1710520" cy="7642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descr="Table&#10;&#10;Description automatically generated with medium confidence">
            <a:extLst>
              <a:ext uri="{FF2B5EF4-FFF2-40B4-BE49-F238E27FC236}">
                <a16:creationId xmlns:a16="http://schemas.microsoft.com/office/drawing/2014/main" id="{9A22EF9B-6113-BF00-38C6-106831D7B43C}"/>
              </a:ext>
            </a:extLst>
          </p:cNvPr>
          <p:cNvPicPr>
            <a:picLocks noChangeAspect="1"/>
          </p:cNvPicPr>
          <p:nvPr/>
        </p:nvPicPr>
        <p:blipFill rotWithShape="1">
          <a:blip r:embed="rId3"/>
          <a:srcRect l="2011" t="1856" r="2241" b="1692"/>
          <a:stretch/>
        </p:blipFill>
        <p:spPr>
          <a:xfrm>
            <a:off x="409432" y="1510"/>
            <a:ext cx="7186582" cy="6856490"/>
          </a:xfrm>
          <a:prstGeom prst="rect">
            <a:avLst/>
          </a:prstGeom>
        </p:spPr>
      </p:pic>
      <p:sp>
        <p:nvSpPr>
          <p:cNvPr id="6" name="TextBox 5">
            <a:extLst>
              <a:ext uri="{FF2B5EF4-FFF2-40B4-BE49-F238E27FC236}">
                <a16:creationId xmlns:a16="http://schemas.microsoft.com/office/drawing/2014/main" id="{EEB48157-8099-3704-B717-EB77BB3BEF9D}"/>
              </a:ext>
            </a:extLst>
          </p:cNvPr>
          <p:cNvSpPr txBox="1"/>
          <p:nvPr/>
        </p:nvSpPr>
        <p:spPr>
          <a:xfrm>
            <a:off x="8332631" y="20338"/>
            <a:ext cx="3859369" cy="276999"/>
          </a:xfrm>
          <a:prstGeom prst="rect">
            <a:avLst/>
          </a:prstGeom>
          <a:noFill/>
        </p:spPr>
        <p:txBody>
          <a:bodyPr wrap="square" rtlCol="0">
            <a:spAutoFit/>
          </a:bodyPr>
          <a:lstStyle/>
          <a:p>
            <a:pPr algn="r"/>
            <a:r>
              <a:rPr lang="en-CA" sz="1200">
                <a:latin typeface="Dagny OT" panose="020B0504020201020104" pitchFamily="34" charset="0"/>
              </a:rPr>
              <a:t>[</a:t>
            </a:r>
            <a:r>
              <a:rPr lang="en-CA" sz="1200" err="1">
                <a:latin typeface="Dagny OT" panose="020B0504020201020104" pitchFamily="34" charset="0"/>
              </a:rPr>
              <a:t>SonicLover</a:t>
            </a:r>
            <a:r>
              <a:rPr lang="en-CA" sz="1200">
                <a:latin typeface="Dagny OT" panose="020B0504020201020104" pitchFamily="34" charset="0"/>
              </a:rPr>
              <a:t>]</a:t>
            </a:r>
            <a:endParaRPr lang="en-CA" sz="1200">
              <a:solidFill>
                <a:schemeClr val="tx2"/>
              </a:solidFill>
              <a:latin typeface="Dagny OT" panose="020B0504020201020104" pitchFamily="34" charset="0"/>
            </a:endParaRPr>
          </a:p>
        </p:txBody>
      </p:sp>
    </p:spTree>
    <p:extLst>
      <p:ext uri="{BB962C8B-B14F-4D97-AF65-F5344CB8AC3E}">
        <p14:creationId xmlns:p14="http://schemas.microsoft.com/office/powerpoint/2010/main" val="27195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3FBB4-BEBC-CE5B-42C6-EA9C0C2E61B9}"/>
              </a:ext>
            </a:extLst>
          </p:cNvPr>
          <p:cNvSpPr>
            <a:spLocks noGrp="1"/>
          </p:cNvSpPr>
          <p:nvPr>
            <p:ph type="title"/>
          </p:nvPr>
        </p:nvSpPr>
        <p:spPr>
          <a:xfrm>
            <a:off x="4692460" y="702156"/>
            <a:ext cx="6918347" cy="1013800"/>
          </a:xfrm>
        </p:spPr>
        <p:txBody>
          <a:bodyPr/>
          <a:lstStyle/>
          <a:p>
            <a:r>
              <a:rPr lang="en-CA"/>
              <a:t>PLAYING WITH TROPES</a:t>
            </a:r>
          </a:p>
        </p:txBody>
      </p:sp>
      <p:sp>
        <p:nvSpPr>
          <p:cNvPr id="3" name="Content Placeholder 2">
            <a:extLst>
              <a:ext uri="{FF2B5EF4-FFF2-40B4-BE49-F238E27FC236}">
                <a16:creationId xmlns:a16="http://schemas.microsoft.com/office/drawing/2014/main" id="{DEBDA468-E082-B125-747D-21123D42AD0F}"/>
              </a:ext>
            </a:extLst>
          </p:cNvPr>
          <p:cNvSpPr>
            <a:spLocks noGrp="1"/>
          </p:cNvSpPr>
          <p:nvPr>
            <p:ph idx="1"/>
          </p:nvPr>
        </p:nvSpPr>
        <p:spPr>
          <a:xfrm>
            <a:off x="4692460" y="2180498"/>
            <a:ext cx="7005554" cy="4140767"/>
          </a:xfrm>
        </p:spPr>
        <p:txBody>
          <a:bodyPr>
            <a:normAutofit fontScale="92500" lnSpcReduction="10000"/>
          </a:bodyPr>
          <a:lstStyle/>
          <a:p>
            <a:pPr algn="just">
              <a:lnSpc>
                <a:spcPct val="110000"/>
              </a:lnSpc>
            </a:pPr>
            <a:r>
              <a:rPr lang="en-CA" dirty="0"/>
              <a:t>Tropes are most useful when they are </a:t>
            </a:r>
            <a:r>
              <a:rPr lang="en-CA" b="1" dirty="0"/>
              <a:t>played with</a:t>
            </a:r>
            <a:r>
              <a:rPr lang="en-CA" dirty="0"/>
              <a:t>.</a:t>
            </a:r>
          </a:p>
          <a:p>
            <a:pPr algn="just">
              <a:lnSpc>
                <a:spcPct val="110000"/>
              </a:lnSpc>
            </a:pPr>
            <a:r>
              <a:rPr lang="en-CA" dirty="0"/>
              <a:t>Since the conventions are known and understood by the audience, any departure from a trope can be used to convey special information. </a:t>
            </a:r>
          </a:p>
          <a:p>
            <a:pPr algn="just">
              <a:lnSpc>
                <a:spcPct val="110000"/>
              </a:lnSpc>
            </a:pPr>
            <a:r>
              <a:rPr lang="en-CA" dirty="0"/>
              <a:t>In data stories, this often takes the form of looking for </a:t>
            </a:r>
            <a:r>
              <a:rPr lang="en-CA" b="1" dirty="0"/>
              <a:t>what is missing </a:t>
            </a:r>
            <a:r>
              <a:rPr lang="en-CA" dirty="0"/>
              <a:t>or </a:t>
            </a:r>
            <a:r>
              <a:rPr lang="en-CA" b="1" dirty="0"/>
              <a:t>what differs from expectations</a:t>
            </a:r>
            <a:r>
              <a:rPr lang="en-CA" dirty="0"/>
              <a:t>.</a:t>
            </a:r>
          </a:p>
          <a:p>
            <a:pPr algn="just">
              <a:lnSpc>
                <a:spcPct val="110000"/>
              </a:lnSpc>
            </a:pPr>
            <a:r>
              <a:rPr lang="en-CA" dirty="0"/>
              <a:t>(We will discuss this further when we talk about the</a:t>
            </a:r>
            <a:r>
              <a:rPr lang="en-CA" b="1" dirty="0"/>
              <a:t> Gestalt principles</a:t>
            </a:r>
            <a:r>
              <a:rPr lang="en-CA" dirty="0"/>
              <a:t>.)</a:t>
            </a:r>
          </a:p>
        </p:txBody>
      </p:sp>
      <p:sp>
        <p:nvSpPr>
          <p:cNvPr id="6" name="TextBox 5">
            <a:extLst>
              <a:ext uri="{FF2B5EF4-FFF2-40B4-BE49-F238E27FC236}">
                <a16:creationId xmlns:a16="http://schemas.microsoft.com/office/drawing/2014/main" id="{3B1F251C-CE82-02BF-46FC-8E4FF0D3C26D}"/>
              </a:ext>
            </a:extLst>
          </p:cNvPr>
          <p:cNvSpPr txBox="1"/>
          <p:nvPr/>
        </p:nvSpPr>
        <p:spPr>
          <a:xfrm>
            <a:off x="8332631" y="20338"/>
            <a:ext cx="3859369" cy="276999"/>
          </a:xfrm>
          <a:prstGeom prst="rect">
            <a:avLst/>
          </a:prstGeom>
          <a:noFill/>
        </p:spPr>
        <p:txBody>
          <a:bodyPr wrap="square" rtlCol="0">
            <a:spAutoFit/>
          </a:bodyPr>
          <a:lstStyle/>
          <a:p>
            <a:pPr algn="r"/>
            <a:r>
              <a:rPr lang="en-CA" sz="1200">
                <a:latin typeface="Dagny OT" panose="020B0504020201020104" pitchFamily="34" charset="0"/>
              </a:rPr>
              <a:t>[</a:t>
            </a:r>
            <a:r>
              <a:rPr lang="en-CA" sz="1200">
                <a:latin typeface="Dagny OT" panose="020B0504020201020104" pitchFamily="34" charset="0"/>
                <a:hlinkClick r:id="rId2"/>
              </a:rPr>
              <a:t>tvtropes.org</a:t>
            </a:r>
            <a:r>
              <a:rPr lang="en-CA" sz="1200">
                <a:latin typeface="Dagny OT" panose="020B0504020201020104" pitchFamily="34" charset="0"/>
              </a:rPr>
              <a:t>]</a:t>
            </a:r>
            <a:endParaRPr lang="en-CA" sz="1200">
              <a:solidFill>
                <a:schemeClr val="tx2"/>
              </a:solidFill>
              <a:latin typeface="Dagny OT" panose="020B0504020201020104" pitchFamily="34" charset="0"/>
            </a:endParaRPr>
          </a:p>
        </p:txBody>
      </p:sp>
      <p:pic>
        <p:nvPicPr>
          <p:cNvPr id="8" name="Picture 7" descr="Table&#10;&#10;Description automatically generated">
            <a:extLst>
              <a:ext uri="{FF2B5EF4-FFF2-40B4-BE49-F238E27FC236}">
                <a16:creationId xmlns:a16="http://schemas.microsoft.com/office/drawing/2014/main" id="{CEBE2499-278E-FE5B-86E5-0FAF1CA12E8D}"/>
              </a:ext>
            </a:extLst>
          </p:cNvPr>
          <p:cNvPicPr>
            <a:picLocks noChangeAspect="1"/>
          </p:cNvPicPr>
          <p:nvPr/>
        </p:nvPicPr>
        <p:blipFill>
          <a:blip r:embed="rId3"/>
          <a:stretch>
            <a:fillRect/>
          </a:stretch>
        </p:blipFill>
        <p:spPr>
          <a:xfrm>
            <a:off x="0" y="0"/>
            <a:ext cx="4533672" cy="6833361"/>
          </a:xfrm>
          <a:prstGeom prst="rect">
            <a:avLst/>
          </a:prstGeom>
        </p:spPr>
      </p:pic>
    </p:spTree>
    <p:extLst>
      <p:ext uri="{BB962C8B-B14F-4D97-AF65-F5344CB8AC3E}">
        <p14:creationId xmlns:p14="http://schemas.microsoft.com/office/powerpoint/2010/main" val="134793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3757-1672-ACCA-E61A-3FD3902959FC}"/>
              </a:ext>
            </a:extLst>
          </p:cNvPr>
          <p:cNvSpPr>
            <a:spLocks noGrp="1"/>
          </p:cNvSpPr>
          <p:nvPr>
            <p:ph type="title"/>
          </p:nvPr>
        </p:nvSpPr>
        <p:spPr/>
        <p:txBody>
          <a:bodyPr/>
          <a:lstStyle/>
          <a:p>
            <a:r>
              <a:rPr lang="en-CA" b="1"/>
              <a:t>A SKY FULL OF STARS – CHINESE CONSTELLATIONS</a:t>
            </a:r>
          </a:p>
        </p:txBody>
      </p:sp>
      <p:pic>
        <p:nvPicPr>
          <p:cNvPr id="6" name="Picture Placeholder 5">
            <a:extLst>
              <a:ext uri="{FF2B5EF4-FFF2-40B4-BE49-F238E27FC236}">
                <a16:creationId xmlns:a16="http://schemas.microsoft.com/office/drawing/2014/main" id="{C1ED75A5-1FEA-4362-C1C3-C66F23DD3D1E}"/>
              </a:ext>
            </a:extLst>
          </p:cNvPr>
          <p:cNvPicPr>
            <a:picLocks noGrp="1" noChangeAspect="1"/>
          </p:cNvPicPr>
          <p:nvPr>
            <p:ph type="pic" idx="1"/>
          </p:nvPr>
        </p:nvPicPr>
        <p:blipFill>
          <a:blip r:embed="rId3"/>
          <a:srcRect t="4865" b="4865"/>
          <a:stretch/>
        </p:blipFill>
        <p:spPr>
          <a:xfrm>
            <a:off x="447817" y="599726"/>
            <a:ext cx="11290859" cy="4163864"/>
          </a:xfrm>
        </p:spPr>
      </p:pic>
      <p:sp>
        <p:nvSpPr>
          <p:cNvPr id="4" name="Text Placeholder 3">
            <a:extLst>
              <a:ext uri="{FF2B5EF4-FFF2-40B4-BE49-F238E27FC236}">
                <a16:creationId xmlns:a16="http://schemas.microsoft.com/office/drawing/2014/main" id="{A0C88753-7B33-2DD2-1FD4-EE289F4674CB}"/>
              </a:ext>
            </a:extLst>
          </p:cNvPr>
          <p:cNvSpPr>
            <a:spLocks noGrp="1"/>
          </p:cNvSpPr>
          <p:nvPr>
            <p:ph type="body" sz="half" idx="2"/>
          </p:nvPr>
        </p:nvSpPr>
        <p:spPr/>
        <p:txBody>
          <a:bodyPr/>
          <a:lstStyle/>
          <a:p>
            <a:r>
              <a:rPr lang="en-GB"/>
              <a:t>We have always had a drive to paint stories onto the Universe. When humans first looked at stars, which are great flaming suns an unimaginable distance away, they saw amongst them giant bulls, dragons, and local heroes. Humans think in stories. [Cohen, Pratchett, Stewart]</a:t>
            </a:r>
            <a:endParaRPr lang="en-CA"/>
          </a:p>
        </p:txBody>
      </p:sp>
      <p:sp>
        <p:nvSpPr>
          <p:cNvPr id="5" name="TextBox 4">
            <a:extLst>
              <a:ext uri="{FF2B5EF4-FFF2-40B4-BE49-F238E27FC236}">
                <a16:creationId xmlns:a16="http://schemas.microsoft.com/office/drawing/2014/main" id="{40F33731-FC6D-1D0F-925C-4742F95571CA}"/>
              </a:ext>
            </a:extLst>
          </p:cNvPr>
          <p:cNvSpPr txBox="1"/>
          <p:nvPr/>
        </p:nvSpPr>
        <p:spPr>
          <a:xfrm>
            <a:off x="8332631" y="20338"/>
            <a:ext cx="3859369" cy="276999"/>
          </a:xfrm>
          <a:prstGeom prst="rect">
            <a:avLst/>
          </a:prstGeom>
          <a:noFill/>
        </p:spPr>
        <p:txBody>
          <a:bodyPr wrap="square" rtlCol="0">
            <a:spAutoFit/>
          </a:bodyPr>
          <a:lstStyle/>
          <a:p>
            <a:pPr algn="r"/>
            <a:r>
              <a:rPr lang="en-CA" sz="1200">
                <a:latin typeface="Dagny OT" panose="020B0504020201020104" pitchFamily="34" charset="0"/>
              </a:rPr>
              <a:t>[</a:t>
            </a:r>
            <a:r>
              <a:rPr lang="en-CA" sz="1200">
                <a:latin typeface="Dagny OT" panose="020B0504020201020104" pitchFamily="34" charset="0"/>
                <a:hlinkClick r:id="rId4"/>
              </a:rPr>
              <a:t>figuresinthesky.visualcinnamon.com</a:t>
            </a:r>
            <a:r>
              <a:rPr lang="en-CA" sz="1200">
                <a:latin typeface="Dagny OT" panose="020B0504020201020104" pitchFamily="34" charset="0"/>
              </a:rPr>
              <a:t>]</a:t>
            </a:r>
            <a:endParaRPr lang="en-CA" sz="1200">
              <a:solidFill>
                <a:schemeClr val="tx2"/>
              </a:solidFill>
              <a:latin typeface="Dagny OT" panose="020B0504020201020104" pitchFamily="34" charset="0"/>
            </a:endParaRPr>
          </a:p>
        </p:txBody>
      </p:sp>
    </p:spTree>
    <p:extLst>
      <p:ext uri="{BB962C8B-B14F-4D97-AF65-F5344CB8AC3E}">
        <p14:creationId xmlns:p14="http://schemas.microsoft.com/office/powerpoint/2010/main" val="130998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AA4A0-93FB-43D4-EFCE-5F5E6B7CA7CF}"/>
              </a:ext>
            </a:extLst>
          </p:cNvPr>
          <p:cNvSpPr>
            <a:spLocks noGrp="1"/>
          </p:cNvSpPr>
          <p:nvPr>
            <p:ph type="title"/>
          </p:nvPr>
        </p:nvSpPr>
        <p:spPr/>
        <p:txBody>
          <a:bodyPr/>
          <a:lstStyle/>
          <a:p>
            <a:r>
              <a:rPr lang="en-CA"/>
              <a:t>PLAYING WITH TROPES: THE BUTLER DID IT</a:t>
            </a:r>
          </a:p>
        </p:txBody>
      </p:sp>
      <p:sp>
        <p:nvSpPr>
          <p:cNvPr id="3" name="Content Placeholder 2">
            <a:extLst>
              <a:ext uri="{FF2B5EF4-FFF2-40B4-BE49-F238E27FC236}">
                <a16:creationId xmlns:a16="http://schemas.microsoft.com/office/drawing/2014/main" id="{8575E024-867A-9C92-989B-14F9BD732A70}"/>
              </a:ext>
            </a:extLst>
          </p:cNvPr>
          <p:cNvSpPr>
            <a:spLocks noGrp="1"/>
          </p:cNvSpPr>
          <p:nvPr>
            <p:ph idx="1"/>
          </p:nvPr>
        </p:nvSpPr>
        <p:spPr/>
        <p:txBody>
          <a:bodyPr>
            <a:normAutofit fontScale="92500" lnSpcReduction="10000"/>
          </a:bodyPr>
          <a:lstStyle/>
          <a:p>
            <a:pPr algn="just">
              <a:lnSpc>
                <a:spcPct val="110000"/>
              </a:lnSpc>
            </a:pPr>
            <a:r>
              <a:rPr lang="en-GB" i="1" dirty="0"/>
              <a:t>The Butler Did It</a:t>
            </a:r>
            <a:r>
              <a:rPr lang="en-GB" dirty="0"/>
              <a:t> is one of the most familiar tropes (clichés) of </a:t>
            </a:r>
            <a:r>
              <a:rPr lang="en-GB" b="1" dirty="0"/>
              <a:t>mystery fiction</a:t>
            </a:r>
            <a:r>
              <a:rPr lang="en-GB" dirty="0"/>
              <a:t>. </a:t>
            </a:r>
          </a:p>
          <a:p>
            <a:pPr algn="just">
              <a:lnSpc>
                <a:spcPct val="110000"/>
              </a:lnSpc>
            </a:pPr>
            <a:r>
              <a:rPr lang="en-GB" dirty="0"/>
              <a:t>The stereotypical example is that a group of individuals are invited to dinner in a wealthy person's house, who ends up being poisoned during the meal. </a:t>
            </a:r>
          </a:p>
          <a:p>
            <a:pPr algn="just">
              <a:lnSpc>
                <a:spcPct val="110000"/>
              </a:lnSpc>
            </a:pPr>
            <a:r>
              <a:rPr lang="en-GB" dirty="0"/>
              <a:t>All the guests had some reason to kill the host, and each is placed in a situation that lets the reader think that they could </a:t>
            </a:r>
            <a:r>
              <a:rPr lang="en-GB" i="1" dirty="0"/>
              <a:t>conceivably</a:t>
            </a:r>
            <a:r>
              <a:rPr lang="en-GB" dirty="0"/>
              <a:t> be the guilty party. </a:t>
            </a:r>
          </a:p>
          <a:p>
            <a:pPr algn="just">
              <a:lnSpc>
                <a:spcPct val="110000"/>
              </a:lnSpc>
            </a:pPr>
            <a:r>
              <a:rPr lang="en-GB" dirty="0"/>
              <a:t>The murder is debated among the guests; in the climactic summation gathering, the murderer is identified as none other than... the </a:t>
            </a:r>
            <a:r>
              <a:rPr lang="en-GB" b="1" dirty="0"/>
              <a:t>butler</a:t>
            </a:r>
            <a:r>
              <a:rPr lang="en-GB" dirty="0"/>
              <a:t>, whom no one would have suspected since he's just </a:t>
            </a:r>
            <a:r>
              <a:rPr lang="en-GB" i="1" dirty="0"/>
              <a:t>part of the furniture</a:t>
            </a:r>
            <a:r>
              <a:rPr lang="en-GB" dirty="0"/>
              <a:t> (obviously an old trope).  </a:t>
            </a:r>
          </a:p>
        </p:txBody>
      </p:sp>
      <p:sp>
        <p:nvSpPr>
          <p:cNvPr id="4" name="TextBox 3">
            <a:extLst>
              <a:ext uri="{FF2B5EF4-FFF2-40B4-BE49-F238E27FC236}">
                <a16:creationId xmlns:a16="http://schemas.microsoft.com/office/drawing/2014/main" id="{2AFC93E2-9AD5-D027-07FF-6C6CA528D5F7}"/>
              </a:ext>
            </a:extLst>
          </p:cNvPr>
          <p:cNvSpPr txBox="1"/>
          <p:nvPr/>
        </p:nvSpPr>
        <p:spPr>
          <a:xfrm>
            <a:off x="8332631" y="20338"/>
            <a:ext cx="3859369" cy="276999"/>
          </a:xfrm>
          <a:prstGeom prst="rect">
            <a:avLst/>
          </a:prstGeom>
          <a:noFill/>
        </p:spPr>
        <p:txBody>
          <a:bodyPr wrap="square" rtlCol="0">
            <a:spAutoFit/>
          </a:bodyPr>
          <a:lstStyle/>
          <a:p>
            <a:pPr algn="r"/>
            <a:r>
              <a:rPr lang="en-CA" sz="1200">
                <a:latin typeface="Dagny OT" panose="020B0504020201020104" pitchFamily="34" charset="0"/>
              </a:rPr>
              <a:t>[</a:t>
            </a:r>
            <a:r>
              <a:rPr lang="en-CA" sz="1200">
                <a:latin typeface="Dagny OT" panose="020B0504020201020104" pitchFamily="34" charset="0"/>
                <a:hlinkClick r:id="rId2"/>
              </a:rPr>
              <a:t>tvtropes.org</a:t>
            </a:r>
            <a:r>
              <a:rPr lang="en-CA" sz="1200">
                <a:latin typeface="Dagny OT" panose="020B0504020201020104" pitchFamily="34" charset="0"/>
              </a:rPr>
              <a:t>]</a:t>
            </a:r>
            <a:endParaRPr lang="en-CA" sz="1200">
              <a:solidFill>
                <a:schemeClr val="tx2"/>
              </a:solidFill>
              <a:latin typeface="Dagny OT" panose="020B0504020201020104" pitchFamily="34" charset="0"/>
            </a:endParaRPr>
          </a:p>
        </p:txBody>
      </p:sp>
    </p:spTree>
    <p:extLst>
      <p:ext uri="{BB962C8B-B14F-4D97-AF65-F5344CB8AC3E}">
        <p14:creationId xmlns:p14="http://schemas.microsoft.com/office/powerpoint/2010/main" val="272274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230CF-6AD0-D5C1-E314-DF97320D1C5D}"/>
              </a:ext>
            </a:extLst>
          </p:cNvPr>
          <p:cNvSpPr>
            <a:spLocks noGrp="1"/>
          </p:cNvSpPr>
          <p:nvPr>
            <p:ph type="title"/>
          </p:nvPr>
        </p:nvSpPr>
        <p:spPr/>
        <p:txBody>
          <a:bodyPr/>
          <a:lstStyle/>
          <a:p>
            <a:r>
              <a:rPr lang="en-CA"/>
              <a:t>PLAYING WITH TROPES: THE BUTLER DID IT</a:t>
            </a:r>
          </a:p>
        </p:txBody>
      </p:sp>
      <p:sp>
        <p:nvSpPr>
          <p:cNvPr id="3" name="Content Placeholder 2">
            <a:extLst>
              <a:ext uri="{FF2B5EF4-FFF2-40B4-BE49-F238E27FC236}">
                <a16:creationId xmlns:a16="http://schemas.microsoft.com/office/drawing/2014/main" id="{4CF6B99A-B322-E8CE-C762-39299CA19338}"/>
              </a:ext>
            </a:extLst>
          </p:cNvPr>
          <p:cNvSpPr>
            <a:spLocks noGrp="1"/>
          </p:cNvSpPr>
          <p:nvPr>
            <p:ph sz="half" idx="1"/>
          </p:nvPr>
        </p:nvSpPr>
        <p:spPr/>
        <p:txBody>
          <a:bodyPr>
            <a:noAutofit/>
          </a:bodyPr>
          <a:lstStyle/>
          <a:p>
            <a:pPr lvl="1" algn="just"/>
            <a:r>
              <a:rPr lang="en-GB" sz="1800" b="1" dirty="0">
                <a:solidFill>
                  <a:srgbClr val="C00000"/>
                </a:solidFill>
              </a:rPr>
              <a:t>Played Straight:</a:t>
            </a:r>
            <a:r>
              <a:rPr lang="en-GB" sz="1800" dirty="0">
                <a:solidFill>
                  <a:srgbClr val="C00000"/>
                </a:solidFill>
              </a:rPr>
              <a:t> the butler is the murderer, which genuinely surprises everyone when the fact is revealed. </a:t>
            </a:r>
          </a:p>
          <a:p>
            <a:pPr lvl="1" algn="just"/>
            <a:r>
              <a:rPr lang="en-GB" sz="1800" b="1" dirty="0"/>
              <a:t>Justified:</a:t>
            </a:r>
            <a:r>
              <a:rPr lang="en-GB" sz="1800" dirty="0"/>
              <a:t> the butler decided to get revenge because his sister was killed by his employer.</a:t>
            </a:r>
          </a:p>
          <a:p>
            <a:pPr lvl="1" algn="just"/>
            <a:r>
              <a:rPr lang="en-GB" sz="1800" b="1" dirty="0"/>
              <a:t>Inverted:</a:t>
            </a:r>
            <a:r>
              <a:rPr lang="en-GB" sz="1800" dirty="0"/>
              <a:t> every suspect except the butler was part of the crime.</a:t>
            </a:r>
          </a:p>
          <a:p>
            <a:pPr lvl="1" algn="just"/>
            <a:r>
              <a:rPr lang="en-GB" sz="1800" b="1" dirty="0"/>
              <a:t>Backfired:</a:t>
            </a:r>
            <a:r>
              <a:rPr lang="en-GB" sz="1800" dirty="0"/>
              <a:t> the butler is the murderer, but didn't know that the victim had left him all his riches.</a:t>
            </a:r>
          </a:p>
          <a:p>
            <a:pPr lvl="1" algn="just"/>
            <a:r>
              <a:rPr lang="en-GB" sz="1800" b="1" dirty="0">
                <a:solidFill>
                  <a:srgbClr val="C00000"/>
                </a:solidFill>
              </a:rPr>
              <a:t>Subverted:</a:t>
            </a:r>
            <a:r>
              <a:rPr lang="en-GB" sz="1800" dirty="0">
                <a:solidFill>
                  <a:srgbClr val="C00000"/>
                </a:solidFill>
              </a:rPr>
              <a:t> the butler did do it, but it was an accidental murder.</a:t>
            </a:r>
          </a:p>
        </p:txBody>
      </p:sp>
      <p:sp>
        <p:nvSpPr>
          <p:cNvPr id="4" name="Content Placeholder 3">
            <a:extLst>
              <a:ext uri="{FF2B5EF4-FFF2-40B4-BE49-F238E27FC236}">
                <a16:creationId xmlns:a16="http://schemas.microsoft.com/office/drawing/2014/main" id="{ADF82586-8C2C-DAD4-FF5B-27FBBF90A781}"/>
              </a:ext>
            </a:extLst>
          </p:cNvPr>
          <p:cNvSpPr>
            <a:spLocks noGrp="1"/>
          </p:cNvSpPr>
          <p:nvPr>
            <p:ph sz="half" idx="2"/>
          </p:nvPr>
        </p:nvSpPr>
        <p:spPr/>
        <p:txBody>
          <a:bodyPr>
            <a:noAutofit/>
          </a:bodyPr>
          <a:lstStyle/>
          <a:p>
            <a:pPr lvl="1" algn="just"/>
            <a:r>
              <a:rPr lang="en-GB" sz="1800" b="1" dirty="0"/>
              <a:t>Double Subverted:</a:t>
            </a:r>
            <a:r>
              <a:rPr lang="en-GB" sz="1800" dirty="0"/>
              <a:t> the butler is the prime suspect at the beginning, but then eliminated as a suspect... except he did do it, and the exonerating evidence is false.</a:t>
            </a:r>
          </a:p>
          <a:p>
            <a:pPr lvl="1" algn="just"/>
            <a:r>
              <a:rPr lang="en-GB" sz="1800" b="1" dirty="0">
                <a:solidFill>
                  <a:srgbClr val="C00000"/>
                </a:solidFill>
              </a:rPr>
              <a:t>Parodied:</a:t>
            </a:r>
            <a:r>
              <a:rPr lang="en-GB" sz="1800" dirty="0">
                <a:solidFill>
                  <a:srgbClr val="C00000"/>
                </a:solidFill>
              </a:rPr>
              <a:t> butlers learn their trade at butler college where they are taught cleaning, cooking, and murdering.</a:t>
            </a:r>
          </a:p>
          <a:p>
            <a:pPr lvl="1" algn="just"/>
            <a:r>
              <a:rPr lang="en-GB" sz="1800" b="1" dirty="0"/>
              <a:t>Deconstructed:</a:t>
            </a:r>
            <a:r>
              <a:rPr lang="en-GB" sz="1800" dirty="0"/>
              <a:t> the butler and his victim were lifelong friends who never got in conflict with one another. It wouldn't make sense for the butler to just murder his best friend for no apparent reason.</a:t>
            </a:r>
          </a:p>
        </p:txBody>
      </p:sp>
      <p:sp>
        <p:nvSpPr>
          <p:cNvPr id="5" name="TextBox 4">
            <a:extLst>
              <a:ext uri="{FF2B5EF4-FFF2-40B4-BE49-F238E27FC236}">
                <a16:creationId xmlns:a16="http://schemas.microsoft.com/office/drawing/2014/main" id="{4DE8130A-370E-1CE5-8581-8AD3BE9F9814}"/>
              </a:ext>
            </a:extLst>
          </p:cNvPr>
          <p:cNvSpPr txBox="1"/>
          <p:nvPr/>
        </p:nvSpPr>
        <p:spPr>
          <a:xfrm>
            <a:off x="8332631" y="20338"/>
            <a:ext cx="3859369" cy="276999"/>
          </a:xfrm>
          <a:prstGeom prst="rect">
            <a:avLst/>
          </a:prstGeom>
          <a:noFill/>
        </p:spPr>
        <p:txBody>
          <a:bodyPr wrap="square" rtlCol="0">
            <a:spAutoFit/>
          </a:bodyPr>
          <a:lstStyle/>
          <a:p>
            <a:pPr algn="r"/>
            <a:r>
              <a:rPr lang="en-CA" sz="1200">
                <a:latin typeface="Dagny OT" panose="020B0504020201020104" pitchFamily="34" charset="0"/>
              </a:rPr>
              <a:t>[</a:t>
            </a:r>
            <a:r>
              <a:rPr lang="en-CA" sz="1200">
                <a:latin typeface="Dagny OT" panose="020B0504020201020104" pitchFamily="34" charset="0"/>
                <a:hlinkClick r:id="rId2"/>
              </a:rPr>
              <a:t>tvtropes.org</a:t>
            </a:r>
            <a:r>
              <a:rPr lang="en-CA" sz="1200">
                <a:latin typeface="Dagny OT" panose="020B0504020201020104" pitchFamily="34" charset="0"/>
              </a:rPr>
              <a:t>]</a:t>
            </a:r>
            <a:endParaRPr lang="en-CA" sz="1200">
              <a:solidFill>
                <a:schemeClr val="tx2"/>
              </a:solidFill>
              <a:latin typeface="Dagny OT" panose="020B0504020201020104" pitchFamily="34" charset="0"/>
            </a:endParaRPr>
          </a:p>
        </p:txBody>
      </p:sp>
    </p:spTree>
    <p:extLst>
      <p:ext uri="{BB962C8B-B14F-4D97-AF65-F5344CB8AC3E}">
        <p14:creationId xmlns:p14="http://schemas.microsoft.com/office/powerpoint/2010/main" val="241026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230CF-6AD0-D5C1-E314-DF97320D1C5D}"/>
              </a:ext>
            </a:extLst>
          </p:cNvPr>
          <p:cNvSpPr>
            <a:spLocks noGrp="1"/>
          </p:cNvSpPr>
          <p:nvPr>
            <p:ph type="title"/>
          </p:nvPr>
        </p:nvSpPr>
        <p:spPr/>
        <p:txBody>
          <a:bodyPr/>
          <a:lstStyle/>
          <a:p>
            <a:r>
              <a:rPr lang="en-CA"/>
              <a:t>PLAYING WITH TROPES: THE BUTLER DID IT</a:t>
            </a:r>
          </a:p>
        </p:txBody>
      </p:sp>
      <p:sp>
        <p:nvSpPr>
          <p:cNvPr id="3" name="Content Placeholder 2">
            <a:extLst>
              <a:ext uri="{FF2B5EF4-FFF2-40B4-BE49-F238E27FC236}">
                <a16:creationId xmlns:a16="http://schemas.microsoft.com/office/drawing/2014/main" id="{4CF6B99A-B322-E8CE-C762-39299CA19338}"/>
              </a:ext>
            </a:extLst>
          </p:cNvPr>
          <p:cNvSpPr>
            <a:spLocks noGrp="1"/>
          </p:cNvSpPr>
          <p:nvPr>
            <p:ph sz="half" idx="1"/>
          </p:nvPr>
        </p:nvSpPr>
        <p:spPr/>
        <p:txBody>
          <a:bodyPr>
            <a:noAutofit/>
          </a:bodyPr>
          <a:lstStyle/>
          <a:p>
            <a:pPr lvl="1" algn="just"/>
            <a:r>
              <a:rPr lang="en-GB" sz="1800" b="1"/>
              <a:t>Reconstructed:</a:t>
            </a:r>
            <a:r>
              <a:rPr lang="en-GB" sz="1800"/>
              <a:t> the butler didn't kill his best friend out of personal motivation, but for a large sum of money to improve his poor livelihood, and the rest of the story is about figuring out who paid him to murder his friend.</a:t>
            </a:r>
          </a:p>
          <a:p>
            <a:pPr lvl="1" algn="just"/>
            <a:r>
              <a:rPr lang="en-GB" sz="1800" b="1"/>
              <a:t>Zig Zagged:</a:t>
            </a:r>
            <a:r>
              <a:rPr lang="en-GB" sz="1800"/>
              <a:t> the butler did it, but he was under mind control at the time. And it later turns out that the one mind controlling the butler looked exactly like the butler. And then we find out that it was actually his evil twin, who was also a butler. But it turns out it was a conspiracy hatched by the butler and his evil twin, one born out of necessity because the victim was going to do something monstrous.</a:t>
            </a:r>
          </a:p>
        </p:txBody>
      </p:sp>
      <p:sp>
        <p:nvSpPr>
          <p:cNvPr id="4" name="Content Placeholder 3">
            <a:extLst>
              <a:ext uri="{FF2B5EF4-FFF2-40B4-BE49-F238E27FC236}">
                <a16:creationId xmlns:a16="http://schemas.microsoft.com/office/drawing/2014/main" id="{ADF82586-8C2C-DAD4-FF5B-27FBBF90A781}"/>
              </a:ext>
            </a:extLst>
          </p:cNvPr>
          <p:cNvSpPr>
            <a:spLocks noGrp="1"/>
          </p:cNvSpPr>
          <p:nvPr>
            <p:ph sz="half" idx="2"/>
          </p:nvPr>
        </p:nvSpPr>
        <p:spPr/>
        <p:txBody>
          <a:bodyPr>
            <a:noAutofit/>
          </a:bodyPr>
          <a:lstStyle/>
          <a:p>
            <a:pPr lvl="1" algn="just"/>
            <a:r>
              <a:rPr lang="en-GB" sz="1800" b="1" dirty="0">
                <a:solidFill>
                  <a:srgbClr val="C00000"/>
                </a:solidFill>
              </a:rPr>
              <a:t>Averted:</a:t>
            </a:r>
            <a:r>
              <a:rPr lang="en-GB" sz="1800" dirty="0">
                <a:solidFill>
                  <a:srgbClr val="C00000"/>
                </a:solidFill>
              </a:rPr>
              <a:t> a butler appears but no crime occurs. </a:t>
            </a:r>
          </a:p>
          <a:p>
            <a:pPr lvl="1" algn="just"/>
            <a:r>
              <a:rPr lang="en-GB" sz="1800" b="1" dirty="0"/>
              <a:t>Enforced:</a:t>
            </a:r>
            <a:r>
              <a:rPr lang="en-GB" sz="1800" dirty="0"/>
              <a:t> the writer hates butlers, so decides to cast the butler as the killer.  </a:t>
            </a:r>
          </a:p>
          <a:p>
            <a:pPr lvl="1" algn="just"/>
            <a:r>
              <a:rPr lang="en-GB" sz="1800" b="1" dirty="0"/>
              <a:t>Implied:</a:t>
            </a:r>
            <a:r>
              <a:rPr lang="en-GB" sz="1800" dirty="0"/>
              <a:t> the detective rules out all the guests one-by-one, but in the end he fails to find the real killer. The astute reader notices he never bothered to investigate the butler.</a:t>
            </a:r>
          </a:p>
          <a:p>
            <a:pPr lvl="1" algn="just"/>
            <a:r>
              <a:rPr lang="en-GB" sz="1800" b="1" dirty="0"/>
              <a:t>Logical Extreme:</a:t>
            </a:r>
            <a:r>
              <a:rPr lang="en-GB" sz="1800" dirty="0"/>
              <a:t> all butlers are in a conspiracy to commit murder.</a:t>
            </a:r>
          </a:p>
          <a:p>
            <a:pPr lvl="1" algn="just"/>
            <a:r>
              <a:rPr lang="en-GB" sz="1800" b="1" dirty="0">
                <a:solidFill>
                  <a:srgbClr val="C00000"/>
                </a:solidFill>
              </a:rPr>
              <a:t>Exaggerated:</a:t>
            </a:r>
            <a:r>
              <a:rPr lang="en-GB" sz="1800" dirty="0">
                <a:solidFill>
                  <a:srgbClr val="C00000"/>
                </a:solidFill>
              </a:rPr>
              <a:t> all the butlers in the city go on a killing spree, and nobody suspects a thing. </a:t>
            </a:r>
          </a:p>
          <a:p>
            <a:pPr lvl="1" algn="just"/>
            <a:r>
              <a:rPr lang="en-GB" sz="1800" b="1" dirty="0"/>
              <a:t>Downplayed:</a:t>
            </a:r>
            <a:r>
              <a:rPr lang="en-GB" sz="1800" dirty="0"/>
              <a:t> the butler did indeed do it... "it" being leaving the toilet seat up. </a:t>
            </a:r>
          </a:p>
        </p:txBody>
      </p:sp>
      <p:sp>
        <p:nvSpPr>
          <p:cNvPr id="5" name="TextBox 4">
            <a:extLst>
              <a:ext uri="{FF2B5EF4-FFF2-40B4-BE49-F238E27FC236}">
                <a16:creationId xmlns:a16="http://schemas.microsoft.com/office/drawing/2014/main" id="{3F4FD03D-A1C9-8ED7-027E-622BE0D71D31}"/>
              </a:ext>
            </a:extLst>
          </p:cNvPr>
          <p:cNvSpPr txBox="1"/>
          <p:nvPr/>
        </p:nvSpPr>
        <p:spPr>
          <a:xfrm>
            <a:off x="8332631" y="20338"/>
            <a:ext cx="3859369" cy="276999"/>
          </a:xfrm>
          <a:prstGeom prst="rect">
            <a:avLst/>
          </a:prstGeom>
          <a:noFill/>
        </p:spPr>
        <p:txBody>
          <a:bodyPr wrap="square" rtlCol="0">
            <a:spAutoFit/>
          </a:bodyPr>
          <a:lstStyle/>
          <a:p>
            <a:pPr algn="r"/>
            <a:r>
              <a:rPr lang="en-CA" sz="1200">
                <a:latin typeface="Dagny OT" panose="020B0504020201020104" pitchFamily="34" charset="0"/>
              </a:rPr>
              <a:t>[</a:t>
            </a:r>
            <a:r>
              <a:rPr lang="en-CA" sz="1200">
                <a:latin typeface="Dagny OT" panose="020B0504020201020104" pitchFamily="34" charset="0"/>
                <a:hlinkClick r:id="rId2"/>
              </a:rPr>
              <a:t>tvtropes.org</a:t>
            </a:r>
            <a:r>
              <a:rPr lang="en-CA" sz="1200">
                <a:latin typeface="Dagny OT" panose="020B0504020201020104" pitchFamily="34" charset="0"/>
              </a:rPr>
              <a:t>]</a:t>
            </a:r>
            <a:endParaRPr lang="en-CA" sz="1200">
              <a:solidFill>
                <a:schemeClr val="tx2"/>
              </a:solidFill>
              <a:latin typeface="Dagny OT" panose="020B0504020201020104" pitchFamily="34" charset="0"/>
            </a:endParaRPr>
          </a:p>
        </p:txBody>
      </p:sp>
    </p:spTree>
    <p:extLst>
      <p:ext uri="{BB962C8B-B14F-4D97-AF65-F5344CB8AC3E}">
        <p14:creationId xmlns:p14="http://schemas.microsoft.com/office/powerpoint/2010/main" val="330467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230CF-6AD0-D5C1-E314-DF97320D1C5D}"/>
              </a:ext>
            </a:extLst>
          </p:cNvPr>
          <p:cNvSpPr>
            <a:spLocks noGrp="1"/>
          </p:cNvSpPr>
          <p:nvPr>
            <p:ph type="title"/>
          </p:nvPr>
        </p:nvSpPr>
        <p:spPr/>
        <p:txBody>
          <a:bodyPr/>
          <a:lstStyle/>
          <a:p>
            <a:r>
              <a:rPr lang="en-CA"/>
              <a:t>PLAYING WITH TROPES: THE BUTLER DID IT</a:t>
            </a:r>
          </a:p>
        </p:txBody>
      </p:sp>
      <p:sp>
        <p:nvSpPr>
          <p:cNvPr id="3" name="Content Placeholder 2">
            <a:extLst>
              <a:ext uri="{FF2B5EF4-FFF2-40B4-BE49-F238E27FC236}">
                <a16:creationId xmlns:a16="http://schemas.microsoft.com/office/drawing/2014/main" id="{4CF6B99A-B322-E8CE-C762-39299CA19338}"/>
              </a:ext>
            </a:extLst>
          </p:cNvPr>
          <p:cNvSpPr>
            <a:spLocks noGrp="1"/>
          </p:cNvSpPr>
          <p:nvPr>
            <p:ph sz="half" idx="1"/>
          </p:nvPr>
        </p:nvSpPr>
        <p:spPr/>
        <p:txBody>
          <a:bodyPr>
            <a:noAutofit/>
          </a:bodyPr>
          <a:lstStyle/>
          <a:p>
            <a:pPr lvl="1" algn="just"/>
            <a:r>
              <a:rPr lang="en-GB" sz="1800" b="1" dirty="0">
                <a:solidFill>
                  <a:srgbClr val="C00000"/>
                </a:solidFill>
              </a:rPr>
              <a:t>Played for Laughs:</a:t>
            </a:r>
            <a:r>
              <a:rPr lang="en-GB" sz="1800" dirty="0">
                <a:solidFill>
                  <a:srgbClr val="C00000"/>
                </a:solidFill>
              </a:rPr>
              <a:t> the butler did it, but it took him three hundred and seventeen tries, all of which his master escaped without realizing anything was happening.</a:t>
            </a:r>
          </a:p>
          <a:p>
            <a:pPr lvl="1" algn="just"/>
            <a:r>
              <a:rPr lang="en-GB" sz="1800" b="1" dirty="0"/>
              <a:t>Played for Drama:</a:t>
            </a:r>
            <a:r>
              <a:rPr lang="en-GB" sz="1800" dirty="0"/>
              <a:t> the butler did it, but is quite sympathetic, and the reasons he did it are gone into in great detail.</a:t>
            </a:r>
          </a:p>
          <a:p>
            <a:pPr lvl="1" algn="just"/>
            <a:r>
              <a:rPr lang="en-GB" sz="1800" b="1" dirty="0"/>
              <a:t>Played for Horror:</a:t>
            </a:r>
            <a:r>
              <a:rPr lang="en-GB" sz="1800" dirty="0"/>
              <a:t> the butler killed the family he was working for in sadistic fashion, which he does to every master that doesn't live up to his unreasonably strict standards of how "proper" rich people should act.</a:t>
            </a:r>
          </a:p>
        </p:txBody>
      </p:sp>
      <p:sp>
        <p:nvSpPr>
          <p:cNvPr id="4" name="Content Placeholder 3">
            <a:extLst>
              <a:ext uri="{FF2B5EF4-FFF2-40B4-BE49-F238E27FC236}">
                <a16:creationId xmlns:a16="http://schemas.microsoft.com/office/drawing/2014/main" id="{ADF82586-8C2C-DAD4-FF5B-27FBBF90A781}"/>
              </a:ext>
            </a:extLst>
          </p:cNvPr>
          <p:cNvSpPr>
            <a:spLocks noGrp="1"/>
          </p:cNvSpPr>
          <p:nvPr>
            <p:ph sz="half" idx="2"/>
          </p:nvPr>
        </p:nvSpPr>
        <p:spPr/>
        <p:txBody>
          <a:bodyPr>
            <a:noAutofit/>
          </a:bodyPr>
          <a:lstStyle/>
          <a:p>
            <a:pPr lvl="1" algn="just"/>
            <a:r>
              <a:rPr lang="en-GB" sz="1800" b="1" dirty="0"/>
              <a:t>Other Variations on a Trope:</a:t>
            </a:r>
            <a:r>
              <a:rPr lang="en-GB" sz="1800" dirty="0"/>
              <a:t> the murderer isn't called a butler in the story, because the role as we know it doesn't exist in that place or time — but most of their responsibilities or their relationship to their employer-turned-victim are basically the same.</a:t>
            </a:r>
          </a:p>
          <a:p>
            <a:pPr lvl="1" algn="just"/>
            <a:r>
              <a:rPr lang="en-GB" sz="1800" b="1" dirty="0" err="1">
                <a:solidFill>
                  <a:srgbClr val="C00000"/>
                </a:solidFill>
              </a:rPr>
              <a:t>Lampshaded</a:t>
            </a:r>
            <a:r>
              <a:rPr lang="en-GB" sz="1800" b="1" dirty="0">
                <a:solidFill>
                  <a:srgbClr val="C00000"/>
                </a:solidFill>
              </a:rPr>
              <a:t>:</a:t>
            </a:r>
            <a:r>
              <a:rPr lang="en-GB" sz="1800" dirty="0">
                <a:solidFill>
                  <a:srgbClr val="C00000"/>
                </a:solidFill>
              </a:rPr>
              <a:t> "So the butler did it! I always wanted to say that."</a:t>
            </a:r>
          </a:p>
          <a:p>
            <a:pPr lvl="1" algn="just"/>
            <a:r>
              <a:rPr lang="en-GB" sz="1800" b="1" dirty="0"/>
              <a:t>Invoked:</a:t>
            </a:r>
            <a:r>
              <a:rPr lang="en-GB" sz="1800" dirty="0"/>
              <a:t> ex-butlers are employed as assassin trainers because of their experience as potential murderers.</a:t>
            </a:r>
          </a:p>
        </p:txBody>
      </p:sp>
      <p:sp>
        <p:nvSpPr>
          <p:cNvPr id="5" name="TextBox 4">
            <a:extLst>
              <a:ext uri="{FF2B5EF4-FFF2-40B4-BE49-F238E27FC236}">
                <a16:creationId xmlns:a16="http://schemas.microsoft.com/office/drawing/2014/main" id="{31CA977A-B846-DFE5-BF28-AF24D83F9CD4}"/>
              </a:ext>
            </a:extLst>
          </p:cNvPr>
          <p:cNvSpPr txBox="1"/>
          <p:nvPr/>
        </p:nvSpPr>
        <p:spPr>
          <a:xfrm>
            <a:off x="8332631" y="20338"/>
            <a:ext cx="3859369" cy="276999"/>
          </a:xfrm>
          <a:prstGeom prst="rect">
            <a:avLst/>
          </a:prstGeom>
          <a:noFill/>
        </p:spPr>
        <p:txBody>
          <a:bodyPr wrap="square" rtlCol="0">
            <a:spAutoFit/>
          </a:bodyPr>
          <a:lstStyle/>
          <a:p>
            <a:pPr algn="r"/>
            <a:r>
              <a:rPr lang="en-CA" sz="1200">
                <a:latin typeface="Dagny OT" panose="020B0504020201020104" pitchFamily="34" charset="0"/>
              </a:rPr>
              <a:t>[</a:t>
            </a:r>
            <a:r>
              <a:rPr lang="en-CA" sz="1200">
                <a:latin typeface="Dagny OT" panose="020B0504020201020104" pitchFamily="34" charset="0"/>
                <a:hlinkClick r:id="rId2"/>
              </a:rPr>
              <a:t>tvtropes.org</a:t>
            </a:r>
            <a:r>
              <a:rPr lang="en-CA" sz="1200">
                <a:latin typeface="Dagny OT" panose="020B0504020201020104" pitchFamily="34" charset="0"/>
              </a:rPr>
              <a:t>]</a:t>
            </a:r>
            <a:endParaRPr lang="en-CA" sz="1200">
              <a:solidFill>
                <a:schemeClr val="tx2"/>
              </a:solidFill>
              <a:latin typeface="Dagny OT" panose="020B0504020201020104" pitchFamily="34" charset="0"/>
            </a:endParaRPr>
          </a:p>
        </p:txBody>
      </p:sp>
    </p:spTree>
    <p:extLst>
      <p:ext uri="{BB962C8B-B14F-4D97-AF65-F5344CB8AC3E}">
        <p14:creationId xmlns:p14="http://schemas.microsoft.com/office/powerpoint/2010/main" val="209254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230CF-6AD0-D5C1-E314-DF97320D1C5D}"/>
              </a:ext>
            </a:extLst>
          </p:cNvPr>
          <p:cNvSpPr>
            <a:spLocks noGrp="1"/>
          </p:cNvSpPr>
          <p:nvPr>
            <p:ph type="title"/>
          </p:nvPr>
        </p:nvSpPr>
        <p:spPr/>
        <p:txBody>
          <a:bodyPr/>
          <a:lstStyle/>
          <a:p>
            <a:r>
              <a:rPr lang="en-CA"/>
              <a:t>PLAYING WITH TROPES: THE BUTLER DID IT</a:t>
            </a:r>
          </a:p>
        </p:txBody>
      </p:sp>
      <p:sp>
        <p:nvSpPr>
          <p:cNvPr id="3" name="Content Placeholder 2">
            <a:extLst>
              <a:ext uri="{FF2B5EF4-FFF2-40B4-BE49-F238E27FC236}">
                <a16:creationId xmlns:a16="http://schemas.microsoft.com/office/drawing/2014/main" id="{4CF6B99A-B322-E8CE-C762-39299CA19338}"/>
              </a:ext>
            </a:extLst>
          </p:cNvPr>
          <p:cNvSpPr>
            <a:spLocks noGrp="1"/>
          </p:cNvSpPr>
          <p:nvPr>
            <p:ph sz="half" idx="1"/>
          </p:nvPr>
        </p:nvSpPr>
        <p:spPr/>
        <p:txBody>
          <a:bodyPr>
            <a:noAutofit/>
          </a:bodyPr>
          <a:lstStyle/>
          <a:p>
            <a:pPr lvl="1" algn="just"/>
            <a:r>
              <a:rPr lang="en-GB" sz="1800" b="1" dirty="0"/>
              <a:t>Exploited:</a:t>
            </a:r>
            <a:r>
              <a:rPr lang="en-GB" sz="1800" dirty="0"/>
              <a:t> the detective purposely investigates the butler first, because the butler always does it in the mystery books he reads. </a:t>
            </a:r>
            <a:endParaRPr lang="en-GB" sz="1800" b="1" dirty="0"/>
          </a:p>
          <a:p>
            <a:pPr lvl="1" algn="just"/>
            <a:r>
              <a:rPr lang="en-GB" sz="1800" b="1" dirty="0">
                <a:solidFill>
                  <a:srgbClr val="C00000"/>
                </a:solidFill>
              </a:rPr>
              <a:t>Discussed:</a:t>
            </a:r>
            <a:r>
              <a:rPr lang="en-GB" sz="1800" dirty="0">
                <a:solidFill>
                  <a:srgbClr val="C00000"/>
                </a:solidFill>
              </a:rPr>
              <a:t> "Unlike what you may read in detective stories, the butler is an unlikely suspect in any murder investigation of this sort."</a:t>
            </a:r>
          </a:p>
          <a:p>
            <a:pPr lvl="1" algn="just"/>
            <a:r>
              <a:rPr lang="en-GB" sz="1800" b="1" dirty="0"/>
              <a:t>Untwisted:</a:t>
            </a:r>
            <a:r>
              <a:rPr lang="en-GB" sz="1800" dirty="0"/>
              <a:t> the butler is shown early on as the suspect with the flimsiest alibi, like a typical red herring with a big secret, but after a series of twists and turns the detective reveals to everyone's surprise that he was the murderer after all.</a:t>
            </a:r>
          </a:p>
        </p:txBody>
      </p:sp>
      <p:sp>
        <p:nvSpPr>
          <p:cNvPr id="4" name="Content Placeholder 3">
            <a:extLst>
              <a:ext uri="{FF2B5EF4-FFF2-40B4-BE49-F238E27FC236}">
                <a16:creationId xmlns:a16="http://schemas.microsoft.com/office/drawing/2014/main" id="{ADF82586-8C2C-DAD4-FF5B-27FBBF90A781}"/>
              </a:ext>
            </a:extLst>
          </p:cNvPr>
          <p:cNvSpPr>
            <a:spLocks noGrp="1"/>
          </p:cNvSpPr>
          <p:nvPr>
            <p:ph sz="half" idx="2"/>
          </p:nvPr>
        </p:nvSpPr>
        <p:spPr/>
        <p:txBody>
          <a:bodyPr anchor="ctr">
            <a:noAutofit/>
          </a:bodyPr>
          <a:lstStyle/>
          <a:p>
            <a:pPr lvl="1"/>
            <a:r>
              <a:rPr lang="en-GB" sz="1800" b="1" dirty="0"/>
              <a:t>Defied:</a:t>
            </a:r>
            <a:r>
              <a:rPr lang="en-GB" sz="1800" dirty="0"/>
              <a:t> "We have to lock all the butlers up before they can kill!"</a:t>
            </a:r>
          </a:p>
          <a:p>
            <a:pPr lvl="1" algn="just"/>
            <a:r>
              <a:rPr lang="en-GB" sz="1800" b="1" dirty="0"/>
              <a:t>Conversed:</a:t>
            </a:r>
            <a:r>
              <a:rPr lang="en-GB" sz="1800" dirty="0"/>
              <a:t> "These murder mysteries are too predictable. The butler always does it."</a:t>
            </a:r>
          </a:p>
          <a:p>
            <a:pPr lvl="1" algn="just"/>
            <a:r>
              <a:rPr lang="en-GB" sz="1800" b="1" dirty="0"/>
              <a:t>Unparodied:</a:t>
            </a:r>
            <a:r>
              <a:rPr lang="en-GB" sz="1800" dirty="0"/>
              <a:t> there is an evil butler suit that brainwashes the wearer into committing murder. Someone dumb puts the suit on and, next thing he knows, he has committed 100 murders. He then ends up serving a longer-than-life sentence.</a:t>
            </a:r>
          </a:p>
        </p:txBody>
      </p:sp>
      <p:sp>
        <p:nvSpPr>
          <p:cNvPr id="5" name="TextBox 4">
            <a:extLst>
              <a:ext uri="{FF2B5EF4-FFF2-40B4-BE49-F238E27FC236}">
                <a16:creationId xmlns:a16="http://schemas.microsoft.com/office/drawing/2014/main" id="{4A311079-9EDE-8770-FB63-1CA8206DA5A1}"/>
              </a:ext>
            </a:extLst>
          </p:cNvPr>
          <p:cNvSpPr txBox="1"/>
          <p:nvPr/>
        </p:nvSpPr>
        <p:spPr>
          <a:xfrm>
            <a:off x="8332631" y="20338"/>
            <a:ext cx="3859369" cy="276999"/>
          </a:xfrm>
          <a:prstGeom prst="rect">
            <a:avLst/>
          </a:prstGeom>
          <a:noFill/>
        </p:spPr>
        <p:txBody>
          <a:bodyPr wrap="square" rtlCol="0">
            <a:spAutoFit/>
          </a:bodyPr>
          <a:lstStyle/>
          <a:p>
            <a:pPr algn="r"/>
            <a:r>
              <a:rPr lang="en-CA" sz="1200">
                <a:latin typeface="Dagny OT" panose="020B0504020201020104" pitchFamily="34" charset="0"/>
              </a:rPr>
              <a:t>[</a:t>
            </a:r>
            <a:r>
              <a:rPr lang="en-CA" sz="1200">
                <a:latin typeface="Dagny OT" panose="020B0504020201020104" pitchFamily="34" charset="0"/>
                <a:hlinkClick r:id="rId2"/>
              </a:rPr>
              <a:t>tvtropes.org</a:t>
            </a:r>
            <a:r>
              <a:rPr lang="en-CA" sz="1200">
                <a:latin typeface="Dagny OT" panose="020B0504020201020104" pitchFamily="34" charset="0"/>
              </a:rPr>
              <a:t>]</a:t>
            </a:r>
            <a:endParaRPr lang="en-CA" sz="1200">
              <a:solidFill>
                <a:schemeClr val="tx2"/>
              </a:solidFill>
              <a:latin typeface="Dagny OT" panose="020B0504020201020104" pitchFamily="34" charset="0"/>
            </a:endParaRPr>
          </a:p>
        </p:txBody>
      </p:sp>
    </p:spTree>
    <p:extLst>
      <p:ext uri="{BB962C8B-B14F-4D97-AF65-F5344CB8AC3E}">
        <p14:creationId xmlns:p14="http://schemas.microsoft.com/office/powerpoint/2010/main" val="15030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4201B0DD-3121-BAC7-5453-6F53DD4ADBD4}"/>
              </a:ext>
            </a:extLst>
          </p:cNvPr>
          <p:cNvPicPr>
            <a:picLocks noChangeAspect="1"/>
          </p:cNvPicPr>
          <p:nvPr/>
        </p:nvPicPr>
        <p:blipFill rotWithShape="1">
          <a:blip r:embed="rId3"/>
          <a:srcRect l="1283" t="19492" r="34586" b="21739"/>
          <a:stretch/>
        </p:blipFill>
        <p:spPr>
          <a:xfrm>
            <a:off x="2577547" y="1413841"/>
            <a:ext cx="7036905" cy="4030318"/>
          </a:xfrm>
          <a:prstGeom prst="rect">
            <a:avLst/>
          </a:prstGeom>
          <a:ln w="38100" cap="sq">
            <a:solidFill>
              <a:schemeClr val="accent1"/>
            </a:solidFill>
            <a:miter lim="800000"/>
          </a:ln>
          <a:effectLst/>
        </p:spPr>
      </p:pic>
      <p:sp>
        <p:nvSpPr>
          <p:cNvPr id="6" name="TextBox 5">
            <a:extLst>
              <a:ext uri="{FF2B5EF4-FFF2-40B4-BE49-F238E27FC236}">
                <a16:creationId xmlns:a16="http://schemas.microsoft.com/office/drawing/2014/main" id="{186217CE-3BA8-2F68-6F99-6DEA06C5C9A5}"/>
              </a:ext>
            </a:extLst>
          </p:cNvPr>
          <p:cNvSpPr txBox="1"/>
          <p:nvPr/>
        </p:nvSpPr>
        <p:spPr>
          <a:xfrm>
            <a:off x="5078507" y="0"/>
            <a:ext cx="7113494"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a:t>
            </a:r>
            <a:r>
              <a:rPr lang="en-GB" sz="1200" dirty="0" err="1">
                <a:solidFill>
                  <a:schemeClr val="tx2"/>
                </a:solidFill>
                <a:latin typeface="Dagny OT" panose="020B0504020201020104" pitchFamily="34" charset="0"/>
              </a:rPr>
              <a:t>Robinah</a:t>
            </a:r>
            <a:r>
              <a:rPr lang="en-GB" sz="1200" dirty="0">
                <a:solidFill>
                  <a:schemeClr val="tx2"/>
                </a:solidFill>
                <a:latin typeface="Dagny OT" panose="020B0504020201020104" pitchFamily="34" charset="0"/>
              </a:rPr>
              <a:t> </a:t>
            </a:r>
            <a:r>
              <a:rPr lang="en-GB" sz="1200" dirty="0" err="1">
                <a:solidFill>
                  <a:schemeClr val="tx2"/>
                </a:solidFill>
                <a:latin typeface="Dagny OT" panose="020B0504020201020104" pitchFamily="34" charset="0"/>
              </a:rPr>
              <a:t>Babirye</a:t>
            </a:r>
            <a:r>
              <a:rPr lang="en-GB" sz="1200" dirty="0">
                <a:solidFill>
                  <a:schemeClr val="tx2"/>
                </a:solidFill>
                <a:latin typeface="Dagny OT" panose="020B0504020201020104" pitchFamily="34" charset="0"/>
              </a:rPr>
              <a:t>, </a:t>
            </a:r>
            <a:r>
              <a:rPr lang="en-GB" sz="1200" dirty="0">
                <a:latin typeface="Dagny OT" panose="020B0504020201020104" pitchFamily="34" charset="0"/>
                <a:hlinkClick r:id="rId2"/>
              </a:rPr>
              <a:t>This Is Just The Beginning</a:t>
            </a:r>
            <a:r>
              <a:rPr lang="en-CA" sz="1200" dirty="0">
                <a:solidFill>
                  <a:schemeClr val="tx2"/>
                </a:solidFill>
                <a:latin typeface="Dagny OT" panose="020B0504020201020104" pitchFamily="34" charset="0"/>
              </a:rPr>
              <a:t>, The Moth]</a:t>
            </a:r>
          </a:p>
        </p:txBody>
      </p:sp>
    </p:spTree>
    <p:extLst>
      <p:ext uri="{BB962C8B-B14F-4D97-AF65-F5344CB8AC3E}">
        <p14:creationId xmlns:p14="http://schemas.microsoft.com/office/powerpoint/2010/main" val="205860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8F4B487E-A93F-78FC-0F94-3F05EA6CE97D}"/>
              </a:ext>
            </a:extLst>
          </p:cNvPr>
          <p:cNvPicPr>
            <a:picLocks noChangeAspect="1"/>
          </p:cNvPicPr>
          <p:nvPr/>
        </p:nvPicPr>
        <p:blipFill rotWithShape="1">
          <a:blip r:embed="rId3"/>
          <a:srcRect l="8892" t="19130" r="42286" b="21449"/>
          <a:stretch/>
        </p:blipFill>
        <p:spPr>
          <a:xfrm>
            <a:off x="2670166" y="823078"/>
            <a:ext cx="6851668" cy="5211843"/>
          </a:xfrm>
          <a:prstGeom prst="rect">
            <a:avLst/>
          </a:prstGeom>
          <a:ln w="38100" cap="sq">
            <a:solidFill>
              <a:schemeClr val="accent1"/>
            </a:solidFill>
            <a:miter lim="800000"/>
          </a:ln>
          <a:effectLst/>
        </p:spPr>
      </p:pic>
      <p:sp>
        <p:nvSpPr>
          <p:cNvPr id="4" name="TextBox 3">
            <a:extLst>
              <a:ext uri="{FF2B5EF4-FFF2-40B4-BE49-F238E27FC236}">
                <a16:creationId xmlns:a16="http://schemas.microsoft.com/office/drawing/2014/main" id="{C6C6CA84-A58F-1FAD-6EA3-199930EE5FF9}"/>
              </a:ext>
            </a:extLst>
          </p:cNvPr>
          <p:cNvSpPr txBox="1"/>
          <p:nvPr/>
        </p:nvSpPr>
        <p:spPr>
          <a:xfrm>
            <a:off x="5078507" y="0"/>
            <a:ext cx="7113494"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a:t>
            </a:r>
            <a:r>
              <a:rPr lang="en-GB" sz="1200" dirty="0">
                <a:solidFill>
                  <a:schemeClr val="tx2"/>
                </a:solidFill>
                <a:latin typeface="Dagny OT" panose="020B0504020201020104" pitchFamily="34" charset="0"/>
              </a:rPr>
              <a:t>Hans </a:t>
            </a:r>
            <a:r>
              <a:rPr lang="en-GB" sz="1200" dirty="0" err="1">
                <a:solidFill>
                  <a:schemeClr val="tx2"/>
                </a:solidFill>
                <a:latin typeface="Dagny OT" panose="020B0504020201020104" pitchFamily="34" charset="0"/>
              </a:rPr>
              <a:t>Rosling</a:t>
            </a:r>
            <a:r>
              <a:rPr lang="en-GB" sz="1200" dirty="0">
                <a:solidFill>
                  <a:schemeClr val="tx2"/>
                </a:solidFill>
                <a:latin typeface="Dagny OT" panose="020B0504020201020104" pitchFamily="34" charset="0"/>
              </a:rPr>
              <a:t>, </a:t>
            </a:r>
            <a:r>
              <a:rPr lang="en-GB" sz="1200" dirty="0">
                <a:latin typeface="Dagny OT" panose="020B0504020201020104" pitchFamily="34" charset="0"/>
                <a:hlinkClick r:id="rId2"/>
              </a:rPr>
              <a:t>The Best Stats You’ve Ever Seen</a:t>
            </a:r>
            <a:r>
              <a:rPr lang="en-CA" sz="1200" dirty="0">
                <a:solidFill>
                  <a:schemeClr val="tx2"/>
                </a:solidFill>
                <a:latin typeface="Dagny OT" panose="020B0504020201020104" pitchFamily="34" charset="0"/>
              </a:rPr>
              <a:t>, TED Talk]</a:t>
            </a:r>
          </a:p>
        </p:txBody>
      </p:sp>
    </p:spTree>
    <p:extLst>
      <p:ext uri="{BB962C8B-B14F-4D97-AF65-F5344CB8AC3E}">
        <p14:creationId xmlns:p14="http://schemas.microsoft.com/office/powerpoint/2010/main" val="198988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FC4DF0-BA7D-B31A-3D81-A201C9525158}"/>
              </a:ext>
            </a:extLst>
          </p:cNvPr>
          <p:cNvSpPr/>
          <p:nvPr/>
        </p:nvSpPr>
        <p:spPr>
          <a:xfrm>
            <a:off x="79513" y="0"/>
            <a:ext cx="1180768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descr="Map&#10;&#10;Description automatically generated">
            <a:extLst>
              <a:ext uri="{FF2B5EF4-FFF2-40B4-BE49-F238E27FC236}">
                <a16:creationId xmlns:a16="http://schemas.microsoft.com/office/drawing/2014/main" id="{2EB9978E-7FF3-A060-0BA8-C969F633146D}"/>
              </a:ext>
            </a:extLst>
          </p:cNvPr>
          <p:cNvPicPr>
            <a:picLocks noChangeAspect="1"/>
          </p:cNvPicPr>
          <p:nvPr/>
        </p:nvPicPr>
        <p:blipFill>
          <a:blip r:embed="rId3"/>
          <a:stretch>
            <a:fillRect/>
          </a:stretch>
        </p:blipFill>
        <p:spPr>
          <a:xfrm>
            <a:off x="2255369" y="0"/>
            <a:ext cx="7681262" cy="6858000"/>
          </a:xfrm>
          <a:prstGeom prst="rect">
            <a:avLst/>
          </a:prstGeom>
        </p:spPr>
      </p:pic>
      <p:sp>
        <p:nvSpPr>
          <p:cNvPr id="14" name="Rectangle 13">
            <a:extLst>
              <a:ext uri="{FF2B5EF4-FFF2-40B4-BE49-F238E27FC236}">
                <a16:creationId xmlns:a16="http://schemas.microsoft.com/office/drawing/2014/main" id="{1BC95C8B-6F8F-4F30-0570-C78B86A4DC7D}"/>
              </a:ext>
            </a:extLst>
          </p:cNvPr>
          <p:cNvSpPr/>
          <p:nvPr/>
        </p:nvSpPr>
        <p:spPr>
          <a:xfrm>
            <a:off x="9834282" y="-44824"/>
            <a:ext cx="29583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A318EC5B-015C-8F04-53A1-A6F52EAF44F2}"/>
              </a:ext>
            </a:extLst>
          </p:cNvPr>
          <p:cNvSpPr/>
          <p:nvPr/>
        </p:nvSpPr>
        <p:spPr>
          <a:xfrm>
            <a:off x="8565930" y="6726622"/>
            <a:ext cx="1716587" cy="131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B4A62D54-D911-E0F9-2410-09907A615575}"/>
              </a:ext>
            </a:extLst>
          </p:cNvPr>
          <p:cNvSpPr txBox="1"/>
          <p:nvPr/>
        </p:nvSpPr>
        <p:spPr>
          <a:xfrm>
            <a:off x="6096000" y="0"/>
            <a:ext cx="6096000" cy="276999"/>
          </a:xfrm>
          <a:prstGeom prst="rect">
            <a:avLst/>
          </a:prstGeom>
          <a:noFill/>
        </p:spPr>
        <p:txBody>
          <a:bodyPr wrap="square">
            <a:spAutoFit/>
          </a:bodyPr>
          <a:lstStyle/>
          <a:p>
            <a:pPr algn="r"/>
            <a:r>
              <a:rPr lang="en-CA" sz="1200" dirty="0">
                <a:solidFill>
                  <a:schemeClr val="tx2"/>
                </a:solidFill>
                <a:latin typeface="Dagny OT" panose="020B0504020201020104" pitchFamily="34" charset="0"/>
              </a:rPr>
              <a:t>[</a:t>
            </a:r>
            <a:r>
              <a:rPr lang="en-CA" sz="1200" dirty="0">
                <a:solidFill>
                  <a:schemeClr val="tx2"/>
                </a:solidFill>
                <a:latin typeface="Dagny OT" panose="020B0504020201020104" pitchFamily="34" charset="0"/>
                <a:hlinkClick r:id="rId4"/>
              </a:rPr>
              <a:t>Y. Gupta</a:t>
            </a:r>
            <a:r>
              <a:rPr lang="en-CA" sz="1200" dirty="0">
                <a:solidFill>
                  <a:schemeClr val="tx2"/>
                </a:solidFill>
                <a:latin typeface="Dagny OT" panose="020B0504020201020104" pitchFamily="34" charset="0"/>
              </a:rPr>
              <a:t>]</a:t>
            </a:r>
          </a:p>
        </p:txBody>
      </p:sp>
      <p:sp>
        <p:nvSpPr>
          <p:cNvPr id="3" name="Rectangle 2">
            <a:extLst>
              <a:ext uri="{FF2B5EF4-FFF2-40B4-BE49-F238E27FC236}">
                <a16:creationId xmlns:a16="http://schemas.microsoft.com/office/drawing/2014/main" id="{87F3862A-EEB3-B827-A302-3CA39A388D4A}"/>
              </a:ext>
            </a:extLst>
          </p:cNvPr>
          <p:cNvSpPr/>
          <p:nvPr/>
        </p:nvSpPr>
        <p:spPr>
          <a:xfrm>
            <a:off x="2010708" y="0"/>
            <a:ext cx="295836"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9458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FC4DF0-BA7D-B31A-3D81-A201C9525158}"/>
              </a:ext>
            </a:extLst>
          </p:cNvPr>
          <p:cNvSpPr/>
          <p:nvPr/>
        </p:nvSpPr>
        <p:spPr>
          <a:xfrm>
            <a:off x="79513" y="0"/>
            <a:ext cx="1180768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2EB9978E-7FF3-A060-0BA8-C969F633146D}"/>
              </a:ext>
            </a:extLst>
          </p:cNvPr>
          <p:cNvPicPr>
            <a:picLocks noChangeAspect="1"/>
          </p:cNvPicPr>
          <p:nvPr/>
        </p:nvPicPr>
        <p:blipFill>
          <a:blip r:embed="rId3"/>
          <a:srcRect/>
          <a:stretch/>
        </p:blipFill>
        <p:spPr>
          <a:xfrm>
            <a:off x="2274570" y="0"/>
            <a:ext cx="7642860" cy="6858000"/>
          </a:xfrm>
          <a:prstGeom prst="rect">
            <a:avLst/>
          </a:prstGeom>
        </p:spPr>
      </p:pic>
      <p:sp>
        <p:nvSpPr>
          <p:cNvPr id="15" name="Rectangle 14">
            <a:extLst>
              <a:ext uri="{FF2B5EF4-FFF2-40B4-BE49-F238E27FC236}">
                <a16:creationId xmlns:a16="http://schemas.microsoft.com/office/drawing/2014/main" id="{A318EC5B-015C-8F04-53A1-A6F52EAF44F2}"/>
              </a:ext>
            </a:extLst>
          </p:cNvPr>
          <p:cNvSpPr/>
          <p:nvPr/>
        </p:nvSpPr>
        <p:spPr>
          <a:xfrm>
            <a:off x="1909482" y="6822140"/>
            <a:ext cx="8373036" cy="488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B4A62D54-D911-E0F9-2410-09907A615575}"/>
              </a:ext>
            </a:extLst>
          </p:cNvPr>
          <p:cNvSpPr txBox="1"/>
          <p:nvPr/>
        </p:nvSpPr>
        <p:spPr>
          <a:xfrm>
            <a:off x="6096000" y="0"/>
            <a:ext cx="6096000" cy="276999"/>
          </a:xfrm>
          <a:prstGeom prst="rect">
            <a:avLst/>
          </a:prstGeom>
          <a:noFill/>
        </p:spPr>
        <p:txBody>
          <a:bodyPr wrap="square">
            <a:spAutoFit/>
          </a:bodyPr>
          <a:lstStyle/>
          <a:p>
            <a:pPr algn="r"/>
            <a:r>
              <a:rPr lang="en-CA" sz="1200" dirty="0">
                <a:solidFill>
                  <a:schemeClr val="tx2"/>
                </a:solidFill>
                <a:latin typeface="Dagny OT" panose="020B0504020201020104" pitchFamily="34" charset="0"/>
              </a:rPr>
              <a:t>[</a:t>
            </a:r>
            <a:r>
              <a:rPr lang="en-CA" sz="1200" dirty="0">
                <a:solidFill>
                  <a:schemeClr val="tx2"/>
                </a:solidFill>
                <a:latin typeface="Dagny OT" panose="020B0504020201020104" pitchFamily="34" charset="0"/>
                <a:hlinkClick r:id="rId4"/>
              </a:rPr>
              <a:t>Y. Gupta</a:t>
            </a:r>
            <a:r>
              <a:rPr lang="en-CA" sz="1200" dirty="0">
                <a:solidFill>
                  <a:schemeClr val="tx2"/>
                </a:solidFill>
                <a:latin typeface="Dagny OT" panose="020B0504020201020104" pitchFamily="34" charset="0"/>
              </a:rPr>
              <a:t>]</a:t>
            </a:r>
          </a:p>
        </p:txBody>
      </p:sp>
    </p:spTree>
    <p:extLst>
      <p:ext uri="{BB962C8B-B14F-4D97-AF65-F5344CB8AC3E}">
        <p14:creationId xmlns:p14="http://schemas.microsoft.com/office/powerpoint/2010/main" val="214120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FC4DF0-BA7D-B31A-3D81-A201C9525158}"/>
              </a:ext>
            </a:extLst>
          </p:cNvPr>
          <p:cNvSpPr/>
          <p:nvPr/>
        </p:nvSpPr>
        <p:spPr>
          <a:xfrm>
            <a:off x="79513" y="0"/>
            <a:ext cx="1180768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2EB9978E-7FF3-A060-0BA8-C969F633146D}"/>
              </a:ext>
            </a:extLst>
          </p:cNvPr>
          <p:cNvPicPr>
            <a:picLocks noChangeAspect="1"/>
          </p:cNvPicPr>
          <p:nvPr/>
        </p:nvPicPr>
        <p:blipFill>
          <a:blip r:embed="rId3"/>
          <a:srcRect/>
          <a:stretch/>
        </p:blipFill>
        <p:spPr>
          <a:xfrm>
            <a:off x="2265371" y="0"/>
            <a:ext cx="7661257" cy="6858000"/>
          </a:xfrm>
          <a:prstGeom prst="rect">
            <a:avLst/>
          </a:prstGeom>
        </p:spPr>
      </p:pic>
      <p:sp>
        <p:nvSpPr>
          <p:cNvPr id="14" name="Rectangle 13">
            <a:extLst>
              <a:ext uri="{FF2B5EF4-FFF2-40B4-BE49-F238E27FC236}">
                <a16:creationId xmlns:a16="http://schemas.microsoft.com/office/drawing/2014/main" id="{1BC95C8B-6F8F-4F30-0570-C78B86A4DC7D}"/>
              </a:ext>
            </a:extLst>
          </p:cNvPr>
          <p:cNvSpPr/>
          <p:nvPr/>
        </p:nvSpPr>
        <p:spPr>
          <a:xfrm>
            <a:off x="9834282" y="-44824"/>
            <a:ext cx="295836" cy="7203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A318EC5B-015C-8F04-53A1-A6F52EAF44F2}"/>
              </a:ext>
            </a:extLst>
          </p:cNvPr>
          <p:cNvSpPr/>
          <p:nvPr/>
        </p:nvSpPr>
        <p:spPr>
          <a:xfrm>
            <a:off x="1909482" y="6822140"/>
            <a:ext cx="8373036" cy="488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B4A62D54-D911-E0F9-2410-09907A615575}"/>
              </a:ext>
            </a:extLst>
          </p:cNvPr>
          <p:cNvSpPr txBox="1"/>
          <p:nvPr/>
        </p:nvSpPr>
        <p:spPr>
          <a:xfrm>
            <a:off x="6096000" y="0"/>
            <a:ext cx="6096000" cy="276999"/>
          </a:xfrm>
          <a:prstGeom prst="rect">
            <a:avLst/>
          </a:prstGeom>
          <a:noFill/>
        </p:spPr>
        <p:txBody>
          <a:bodyPr wrap="square">
            <a:spAutoFit/>
          </a:bodyPr>
          <a:lstStyle/>
          <a:p>
            <a:pPr algn="r"/>
            <a:r>
              <a:rPr lang="en-CA" sz="1200" dirty="0">
                <a:solidFill>
                  <a:schemeClr val="tx2"/>
                </a:solidFill>
                <a:latin typeface="Dagny OT" panose="020B0504020201020104" pitchFamily="34" charset="0"/>
              </a:rPr>
              <a:t>[</a:t>
            </a:r>
            <a:r>
              <a:rPr lang="en-CA" sz="1200" dirty="0">
                <a:solidFill>
                  <a:schemeClr val="tx2"/>
                </a:solidFill>
                <a:latin typeface="Dagny OT" panose="020B0504020201020104" pitchFamily="34" charset="0"/>
                <a:hlinkClick r:id="rId4"/>
              </a:rPr>
              <a:t>Y. Gupta</a:t>
            </a:r>
            <a:r>
              <a:rPr lang="en-CA" sz="1200" dirty="0">
                <a:solidFill>
                  <a:schemeClr val="tx2"/>
                </a:solidFill>
                <a:latin typeface="Dagny OT" panose="020B0504020201020104" pitchFamily="34" charset="0"/>
              </a:rPr>
              <a:t>]</a:t>
            </a:r>
          </a:p>
        </p:txBody>
      </p:sp>
    </p:spTree>
    <p:extLst>
      <p:ext uri="{BB962C8B-B14F-4D97-AF65-F5344CB8AC3E}">
        <p14:creationId xmlns:p14="http://schemas.microsoft.com/office/powerpoint/2010/main" val="26093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B4F60-A195-C161-C554-A3A30B9830B0}"/>
              </a:ext>
            </a:extLst>
          </p:cNvPr>
          <p:cNvSpPr txBox="1"/>
          <p:nvPr/>
        </p:nvSpPr>
        <p:spPr>
          <a:xfrm>
            <a:off x="446468" y="1065476"/>
            <a:ext cx="11191740" cy="4573560"/>
          </a:xfrm>
          <a:prstGeom prst="rect">
            <a:avLst/>
          </a:prstGeom>
          <a:noFill/>
        </p:spPr>
        <p:txBody>
          <a:bodyPr wrap="square" anchor="ctr">
            <a:spAutoFit/>
          </a:bodyPr>
          <a:lstStyle/>
          <a:p>
            <a:pPr algn="just">
              <a:spcBef>
                <a:spcPct val="20000"/>
              </a:spcBef>
              <a:spcAft>
                <a:spcPts val="600"/>
              </a:spcAft>
              <a:buClr>
                <a:schemeClr val="accent2"/>
              </a:buClr>
              <a:buSzPct val="92000"/>
            </a:pPr>
            <a:r>
              <a:rPr lang="en-GB" sz="2400" dirty="0">
                <a:solidFill>
                  <a:schemeClr val="tx2"/>
                </a:solidFill>
                <a:latin typeface="Dagny OT" panose="020B0504020201020104" pitchFamily="34" charset="77"/>
              </a:rPr>
              <a:t>“We are ambivalent […] about </a:t>
            </a:r>
            <a:r>
              <a:rPr lang="en-GB" sz="2400" b="1" dirty="0">
                <a:solidFill>
                  <a:schemeClr val="tx2"/>
                </a:solidFill>
                <a:latin typeface="Dagny OT" panose="020B0504020201020104" pitchFamily="34" charset="77"/>
              </a:rPr>
              <a:t>beginnings</a:t>
            </a:r>
            <a:r>
              <a:rPr lang="en-GB" sz="2400" dirty="0">
                <a:solidFill>
                  <a:schemeClr val="tx2"/>
                </a:solidFill>
                <a:latin typeface="Dagny OT" panose="020B0504020201020104" pitchFamily="34" charset="77"/>
              </a:rPr>
              <a:t> – their ‘creation myth’ aspect appeals to our sense of narrative imperative, but we sometimes find that the ‘first it wasn’t, then it was’ lie-to-children unpalatable. </a:t>
            </a:r>
          </a:p>
          <a:p>
            <a:pPr algn="just">
              <a:spcBef>
                <a:spcPct val="20000"/>
              </a:spcBef>
              <a:spcAft>
                <a:spcPts val="600"/>
              </a:spcAft>
              <a:buClr>
                <a:schemeClr val="accent2"/>
              </a:buClr>
              <a:buSzPct val="92000"/>
            </a:pPr>
            <a:r>
              <a:rPr lang="en-GB" sz="2400" dirty="0">
                <a:solidFill>
                  <a:schemeClr val="tx2"/>
                </a:solidFill>
                <a:latin typeface="Dagny OT" panose="020B0504020201020104" pitchFamily="34" charset="77"/>
              </a:rPr>
              <a:t>We have even more trouble with </a:t>
            </a:r>
            <a:r>
              <a:rPr lang="en-GB" sz="2400" b="1" dirty="0" err="1">
                <a:solidFill>
                  <a:schemeClr val="tx2"/>
                </a:solidFill>
                <a:latin typeface="Dagny OT" panose="020B0504020201020104" pitchFamily="34" charset="77"/>
              </a:rPr>
              <a:t>becomings</a:t>
            </a:r>
            <a:r>
              <a:rPr lang="en-GB" sz="2400" dirty="0">
                <a:solidFill>
                  <a:schemeClr val="tx2"/>
                </a:solidFill>
                <a:latin typeface="Dagny OT" panose="020B0504020201020104" pitchFamily="34" charset="77"/>
              </a:rPr>
              <a:t>. Our minds attach labels to things in the surrounding world, and we interpret those labels as discontinuities. If things have different labels, then we expect there to be a clean line of demarcation between them. </a:t>
            </a:r>
          </a:p>
          <a:p>
            <a:pPr algn="just">
              <a:spcBef>
                <a:spcPct val="20000"/>
              </a:spcBef>
              <a:spcAft>
                <a:spcPts val="600"/>
              </a:spcAft>
              <a:buClr>
                <a:schemeClr val="accent2"/>
              </a:buClr>
              <a:buSzPct val="92000"/>
            </a:pPr>
            <a:r>
              <a:rPr lang="en-GB" sz="2400" dirty="0">
                <a:solidFill>
                  <a:schemeClr val="tx2"/>
                </a:solidFill>
                <a:latin typeface="Dagny OT" panose="020B0504020201020104" pitchFamily="34" charset="77"/>
              </a:rPr>
              <a:t>The Universe, however, runs on processes rather than things, and a process starts as one thing and </a:t>
            </a:r>
            <a:r>
              <a:rPr lang="en-GB" sz="2400" b="1" dirty="0">
                <a:solidFill>
                  <a:schemeClr val="tx2"/>
                </a:solidFill>
                <a:latin typeface="Dagny OT" panose="020B0504020201020104" pitchFamily="34" charset="77"/>
              </a:rPr>
              <a:t>becomes</a:t>
            </a:r>
            <a:r>
              <a:rPr lang="en-GB" sz="2400" dirty="0">
                <a:solidFill>
                  <a:schemeClr val="tx2"/>
                </a:solidFill>
                <a:latin typeface="Dagny OT" panose="020B0504020201020104" pitchFamily="34" charset="77"/>
              </a:rPr>
              <a:t> another without ever crossing a clear boundary. </a:t>
            </a:r>
          </a:p>
          <a:p>
            <a:pPr algn="just">
              <a:spcBef>
                <a:spcPct val="20000"/>
              </a:spcBef>
              <a:spcAft>
                <a:spcPts val="600"/>
              </a:spcAft>
              <a:buClr>
                <a:schemeClr val="accent2"/>
              </a:buClr>
              <a:buSzPct val="92000"/>
            </a:pPr>
            <a:r>
              <a:rPr lang="en-GB" sz="2400" dirty="0">
                <a:solidFill>
                  <a:schemeClr val="tx2"/>
                </a:solidFill>
                <a:latin typeface="Dagny OT" panose="020B0504020201020104" pitchFamily="34" charset="77"/>
              </a:rPr>
              <a:t>Worst, if there is some apparent boundary, we are likely to point at it and shout ‘</a:t>
            </a:r>
            <a:r>
              <a:rPr lang="en-GB" sz="2400" b="1" dirty="0">
                <a:solidFill>
                  <a:schemeClr val="tx2"/>
                </a:solidFill>
                <a:latin typeface="Dagny OT" panose="020B0504020201020104" pitchFamily="34" charset="77"/>
              </a:rPr>
              <a:t>that’s</a:t>
            </a:r>
            <a:r>
              <a:rPr lang="en-GB" sz="2400" dirty="0">
                <a:solidFill>
                  <a:schemeClr val="tx2"/>
                </a:solidFill>
                <a:latin typeface="Dagny OT" panose="020B0504020201020104" pitchFamily="34" charset="77"/>
              </a:rPr>
              <a:t> </a:t>
            </a:r>
            <a:r>
              <a:rPr lang="en-GB" sz="2400" b="1" dirty="0">
                <a:solidFill>
                  <a:schemeClr val="tx2"/>
                </a:solidFill>
                <a:latin typeface="Dagny OT" panose="020B0504020201020104" pitchFamily="34" charset="77"/>
              </a:rPr>
              <a:t>it</a:t>
            </a:r>
            <a:r>
              <a:rPr lang="en-GB" sz="2400" dirty="0">
                <a:solidFill>
                  <a:schemeClr val="tx2"/>
                </a:solidFill>
                <a:latin typeface="Dagny OT" panose="020B0504020201020104" pitchFamily="34" charset="77"/>
              </a:rPr>
              <a:t>!’ just because we can’t see anything else worth getting agitated about.” </a:t>
            </a:r>
          </a:p>
          <a:p>
            <a:pPr algn="r">
              <a:spcBef>
                <a:spcPct val="20000"/>
              </a:spcBef>
              <a:spcAft>
                <a:spcPts val="600"/>
              </a:spcAft>
              <a:buClr>
                <a:schemeClr val="accent2"/>
              </a:buClr>
              <a:buSzPct val="92000"/>
            </a:pPr>
            <a:r>
              <a:rPr lang="en-GB" sz="1400" dirty="0">
                <a:solidFill>
                  <a:schemeClr val="tx2"/>
                </a:solidFill>
                <a:latin typeface="Dagny OT" panose="020B0504020201020104" pitchFamily="34" charset="77"/>
              </a:rPr>
              <a:t>[Cohen, Pratchett, Stewart]</a:t>
            </a:r>
            <a:endParaRPr lang="en-CA" sz="1400" dirty="0">
              <a:solidFill>
                <a:schemeClr val="tx2"/>
              </a:solidFill>
              <a:latin typeface="Dagny OT" panose="020B0504020201020104" pitchFamily="34" charset="77"/>
            </a:endParaRPr>
          </a:p>
        </p:txBody>
      </p:sp>
    </p:spTree>
    <p:extLst>
      <p:ext uri="{BB962C8B-B14F-4D97-AF65-F5344CB8AC3E}">
        <p14:creationId xmlns:p14="http://schemas.microsoft.com/office/powerpoint/2010/main" val="75506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FC4DF0-BA7D-B31A-3D81-A201C9525158}"/>
              </a:ext>
            </a:extLst>
          </p:cNvPr>
          <p:cNvSpPr/>
          <p:nvPr/>
        </p:nvSpPr>
        <p:spPr>
          <a:xfrm>
            <a:off x="79513" y="0"/>
            <a:ext cx="1180768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2EB9978E-7FF3-A060-0BA8-C969F633146D}"/>
              </a:ext>
            </a:extLst>
          </p:cNvPr>
          <p:cNvPicPr>
            <a:picLocks noChangeAspect="1"/>
          </p:cNvPicPr>
          <p:nvPr/>
        </p:nvPicPr>
        <p:blipFill>
          <a:blip r:embed="rId3"/>
          <a:srcRect/>
          <a:stretch/>
        </p:blipFill>
        <p:spPr>
          <a:xfrm>
            <a:off x="2265815" y="0"/>
            <a:ext cx="7660370" cy="6858000"/>
          </a:xfrm>
          <a:prstGeom prst="rect">
            <a:avLst/>
          </a:prstGeom>
        </p:spPr>
      </p:pic>
      <p:sp>
        <p:nvSpPr>
          <p:cNvPr id="14" name="Rectangle 13">
            <a:extLst>
              <a:ext uri="{FF2B5EF4-FFF2-40B4-BE49-F238E27FC236}">
                <a16:creationId xmlns:a16="http://schemas.microsoft.com/office/drawing/2014/main" id="{1BC95C8B-6F8F-4F30-0570-C78B86A4DC7D}"/>
              </a:ext>
            </a:extLst>
          </p:cNvPr>
          <p:cNvSpPr/>
          <p:nvPr/>
        </p:nvSpPr>
        <p:spPr>
          <a:xfrm>
            <a:off x="9834282" y="-44824"/>
            <a:ext cx="295836" cy="7203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A318EC5B-015C-8F04-53A1-A6F52EAF44F2}"/>
              </a:ext>
            </a:extLst>
          </p:cNvPr>
          <p:cNvSpPr/>
          <p:nvPr/>
        </p:nvSpPr>
        <p:spPr>
          <a:xfrm>
            <a:off x="1909482" y="6822140"/>
            <a:ext cx="8373036" cy="488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B4A62D54-D911-E0F9-2410-09907A615575}"/>
              </a:ext>
            </a:extLst>
          </p:cNvPr>
          <p:cNvSpPr txBox="1"/>
          <p:nvPr/>
        </p:nvSpPr>
        <p:spPr>
          <a:xfrm>
            <a:off x="6096000" y="0"/>
            <a:ext cx="6096000" cy="276999"/>
          </a:xfrm>
          <a:prstGeom prst="rect">
            <a:avLst/>
          </a:prstGeom>
          <a:noFill/>
        </p:spPr>
        <p:txBody>
          <a:bodyPr wrap="square">
            <a:spAutoFit/>
          </a:bodyPr>
          <a:lstStyle/>
          <a:p>
            <a:pPr algn="r"/>
            <a:r>
              <a:rPr lang="en-CA" sz="1200" dirty="0">
                <a:solidFill>
                  <a:schemeClr val="tx2"/>
                </a:solidFill>
                <a:latin typeface="Dagny OT" panose="020B0504020201020104" pitchFamily="34" charset="0"/>
              </a:rPr>
              <a:t>[</a:t>
            </a:r>
            <a:r>
              <a:rPr lang="en-CA" sz="1200" dirty="0">
                <a:solidFill>
                  <a:schemeClr val="tx2"/>
                </a:solidFill>
                <a:latin typeface="Dagny OT" panose="020B0504020201020104" pitchFamily="34" charset="0"/>
                <a:hlinkClick r:id="rId4"/>
              </a:rPr>
              <a:t>Y. Gupta</a:t>
            </a:r>
            <a:r>
              <a:rPr lang="en-CA" sz="1200" dirty="0">
                <a:solidFill>
                  <a:schemeClr val="tx2"/>
                </a:solidFill>
                <a:latin typeface="Dagny OT" panose="020B0504020201020104" pitchFamily="34" charset="0"/>
              </a:rPr>
              <a:t>]</a:t>
            </a:r>
          </a:p>
        </p:txBody>
      </p:sp>
    </p:spTree>
    <p:extLst>
      <p:ext uri="{BB962C8B-B14F-4D97-AF65-F5344CB8AC3E}">
        <p14:creationId xmlns:p14="http://schemas.microsoft.com/office/powerpoint/2010/main" val="332539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05DEB1D-278F-4253-25B5-5B24A2EE45EB}"/>
              </a:ext>
            </a:extLst>
          </p:cNvPr>
          <p:cNvSpPr/>
          <p:nvPr/>
        </p:nvSpPr>
        <p:spPr>
          <a:xfrm>
            <a:off x="97797" y="117356"/>
            <a:ext cx="11862751" cy="6740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descr="A picture containing text, footwear&#10;&#10;Description automatically generated">
            <a:extLst>
              <a:ext uri="{FF2B5EF4-FFF2-40B4-BE49-F238E27FC236}">
                <a16:creationId xmlns:a16="http://schemas.microsoft.com/office/drawing/2014/main" id="{BC38511C-6AF7-676C-8645-3A1CE875D990}"/>
              </a:ext>
            </a:extLst>
          </p:cNvPr>
          <p:cNvPicPr>
            <a:picLocks noChangeAspect="1"/>
          </p:cNvPicPr>
          <p:nvPr/>
        </p:nvPicPr>
        <p:blipFill>
          <a:blip r:embed="rId2"/>
          <a:stretch>
            <a:fillRect/>
          </a:stretch>
        </p:blipFill>
        <p:spPr>
          <a:xfrm>
            <a:off x="3624952" y="46803"/>
            <a:ext cx="4874571" cy="3384000"/>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CCBDFC59-B711-FF7B-EA3F-FF509B3E17D5}"/>
              </a:ext>
            </a:extLst>
          </p:cNvPr>
          <p:cNvPicPr>
            <a:picLocks noChangeAspect="1"/>
          </p:cNvPicPr>
          <p:nvPr/>
        </p:nvPicPr>
        <p:blipFill>
          <a:blip r:embed="rId3"/>
          <a:stretch>
            <a:fillRect/>
          </a:stretch>
        </p:blipFill>
        <p:spPr>
          <a:xfrm>
            <a:off x="8379743" y="46803"/>
            <a:ext cx="3384000" cy="338400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952C9D8B-B98C-A92A-8885-53C686103D34}"/>
              </a:ext>
            </a:extLst>
          </p:cNvPr>
          <p:cNvPicPr>
            <a:picLocks noChangeAspect="1"/>
          </p:cNvPicPr>
          <p:nvPr/>
        </p:nvPicPr>
        <p:blipFill>
          <a:blip r:embed="rId4"/>
          <a:stretch>
            <a:fillRect/>
          </a:stretch>
        </p:blipFill>
        <p:spPr>
          <a:xfrm>
            <a:off x="280071" y="3474000"/>
            <a:ext cx="3384000" cy="3384000"/>
          </a:xfrm>
          <a:prstGeom prst="rect">
            <a:avLst/>
          </a:prstGeom>
        </p:spPr>
      </p:pic>
      <p:pic>
        <p:nvPicPr>
          <p:cNvPr id="7" name="Picture 6" descr="A person in a garment&#10;&#10;Description automatically generated with low confidence">
            <a:extLst>
              <a:ext uri="{FF2B5EF4-FFF2-40B4-BE49-F238E27FC236}">
                <a16:creationId xmlns:a16="http://schemas.microsoft.com/office/drawing/2014/main" id="{B992FA56-D396-ACA2-9425-8E07E010425B}"/>
              </a:ext>
            </a:extLst>
          </p:cNvPr>
          <p:cNvPicPr>
            <a:picLocks noChangeAspect="1"/>
          </p:cNvPicPr>
          <p:nvPr/>
        </p:nvPicPr>
        <p:blipFill>
          <a:blip r:embed="rId5"/>
          <a:stretch>
            <a:fillRect/>
          </a:stretch>
        </p:blipFill>
        <p:spPr>
          <a:xfrm>
            <a:off x="4454003" y="3429000"/>
            <a:ext cx="3384000" cy="3384000"/>
          </a:xfrm>
          <a:prstGeom prst="rect">
            <a:avLst/>
          </a:prstGeom>
        </p:spPr>
      </p:pic>
      <p:pic>
        <p:nvPicPr>
          <p:cNvPr id="9" name="Picture 8">
            <a:extLst>
              <a:ext uri="{FF2B5EF4-FFF2-40B4-BE49-F238E27FC236}">
                <a16:creationId xmlns:a16="http://schemas.microsoft.com/office/drawing/2014/main" id="{82C52834-AE61-6C53-19F1-351B78BDAB8C}"/>
              </a:ext>
            </a:extLst>
          </p:cNvPr>
          <p:cNvPicPr>
            <a:picLocks noChangeAspect="1"/>
          </p:cNvPicPr>
          <p:nvPr/>
        </p:nvPicPr>
        <p:blipFill>
          <a:blip r:embed="rId6"/>
          <a:srcRect/>
          <a:stretch/>
        </p:blipFill>
        <p:spPr>
          <a:xfrm>
            <a:off x="360732" y="46803"/>
            <a:ext cx="3384000" cy="3384000"/>
          </a:xfrm>
          <a:prstGeom prst="rect">
            <a:avLst/>
          </a:prstGeom>
        </p:spPr>
      </p:pic>
      <p:pic>
        <p:nvPicPr>
          <p:cNvPr id="13" name="Picture 12" descr="A picture containing text&#10;&#10;Description automatically generated">
            <a:extLst>
              <a:ext uri="{FF2B5EF4-FFF2-40B4-BE49-F238E27FC236}">
                <a16:creationId xmlns:a16="http://schemas.microsoft.com/office/drawing/2014/main" id="{8854C827-3D1E-AE91-A2CC-62EB0EF2AD18}"/>
              </a:ext>
            </a:extLst>
          </p:cNvPr>
          <p:cNvPicPr>
            <a:picLocks noChangeAspect="1"/>
          </p:cNvPicPr>
          <p:nvPr/>
        </p:nvPicPr>
        <p:blipFill>
          <a:blip r:embed="rId7"/>
          <a:stretch>
            <a:fillRect/>
          </a:stretch>
        </p:blipFill>
        <p:spPr>
          <a:xfrm>
            <a:off x="8627935" y="3474000"/>
            <a:ext cx="2887616" cy="3384000"/>
          </a:xfrm>
          <a:prstGeom prst="rect">
            <a:avLst/>
          </a:prstGeom>
        </p:spPr>
      </p:pic>
    </p:spTree>
    <p:extLst>
      <p:ext uri="{BB962C8B-B14F-4D97-AF65-F5344CB8AC3E}">
        <p14:creationId xmlns:p14="http://schemas.microsoft.com/office/powerpoint/2010/main" val="206054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EXERCISES</a:t>
            </a:r>
          </a:p>
        </p:txBody>
      </p:sp>
      <p:sp>
        <p:nvSpPr>
          <p:cNvPr id="3" name="Content Placeholder 2"/>
          <p:cNvSpPr>
            <a:spLocks noGrp="1"/>
          </p:cNvSpPr>
          <p:nvPr>
            <p:ph idx="1"/>
          </p:nvPr>
        </p:nvSpPr>
        <p:spPr/>
        <p:txBody>
          <a:bodyPr/>
          <a:lstStyle/>
          <a:p>
            <a:r>
              <a:rPr lang="en-US" dirty="0"/>
              <a:t>How would you fix the following stories, using the concepts presented in this section? </a:t>
            </a:r>
          </a:p>
          <a:p>
            <a:pPr marL="457200" indent="-457200">
              <a:spcBef>
                <a:spcPts val="1800"/>
              </a:spcBef>
              <a:buAutoNum type="arabicPeriod"/>
            </a:pPr>
            <a:r>
              <a:rPr lang="en-GB" sz="2000" dirty="0"/>
              <a:t>One day I woke up. I went outside and there was weather. I came back inside and did things.</a:t>
            </a:r>
          </a:p>
          <a:p>
            <a:pPr marL="457200" indent="-457200">
              <a:spcBef>
                <a:spcPts val="1800"/>
              </a:spcBef>
              <a:buAutoNum type="arabicPeriod"/>
            </a:pPr>
            <a:r>
              <a:rPr lang="en-GB" sz="2000" dirty="0"/>
              <a:t>Once upon a time there was a hero. She left on an adventure and fought a giant dragon. Then she fought another giant dragon. Then she fought another giant dragon. Then she fought another dragon. Then she went home, victorious.</a:t>
            </a:r>
          </a:p>
          <a:p>
            <a:pPr marL="457200" indent="-457200">
              <a:spcBef>
                <a:spcPts val="1800"/>
              </a:spcBef>
              <a:buAutoNum type="arabicPeriod"/>
            </a:pPr>
            <a:r>
              <a:rPr lang="en-GB" sz="2000" dirty="0"/>
              <a:t>The rain was bucketing down in immense impenetrable sheets of torrential freezing water. “Oh woe is me!”, the brave but sobbing child screamed. How shall I ever manage to dash as quickly as humanly possible into the terrible wreck of an ancient </a:t>
            </a:r>
            <a:r>
              <a:rPr lang="en-GB" sz="2000" dirty="0" err="1"/>
              <a:t>schoobus</a:t>
            </a:r>
            <a:r>
              <a:rPr lang="en-GB" sz="2000" dirty="0"/>
              <a:t> without completely mangling my magnificent hair. Indeed, the desolate child failed. She was the laughingstock of all of the pompous fools on the school bus.</a:t>
            </a:r>
            <a:endParaRPr lang="en-US" sz="2000" dirty="0"/>
          </a:p>
        </p:txBody>
      </p:sp>
    </p:spTree>
    <p:extLst>
      <p:ext uri="{BB962C8B-B14F-4D97-AF65-F5344CB8AC3E}">
        <p14:creationId xmlns:p14="http://schemas.microsoft.com/office/powerpoint/2010/main" val="15618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p:txBody>
          <a:bodyPr/>
          <a:lstStyle/>
          <a:p>
            <a:r>
              <a:rPr lang="en-US" b="1"/>
              <a:t>HOW TO TELL A STORY</a:t>
            </a:r>
          </a:p>
        </p:txBody>
      </p:sp>
      <p:sp>
        <p:nvSpPr>
          <p:cNvPr id="3" name="Text Placeholder 2">
            <a:extLst>
              <a:ext uri="{FF2B5EF4-FFF2-40B4-BE49-F238E27FC236}">
                <a16:creationId xmlns:a16="http://schemas.microsoft.com/office/drawing/2014/main" id="{4735C48B-72E0-D747-A26E-46BF4F98C7DC}"/>
              </a:ext>
            </a:extLst>
          </p:cNvPr>
          <p:cNvSpPr>
            <a:spLocks noGrp="1"/>
          </p:cNvSpPr>
          <p:nvPr>
            <p:ph type="body" idx="1"/>
          </p:nvPr>
        </p:nvSpPr>
        <p:spPr/>
        <p:txBody>
          <a:bodyPr/>
          <a:lstStyle/>
          <a:p>
            <a:r>
              <a:rPr lang="en-US"/>
              <a:t>PART I – STORIES AND STORYTELLING</a:t>
            </a:r>
          </a:p>
        </p:txBody>
      </p:sp>
    </p:spTree>
    <p:extLst>
      <p:ext uri="{BB962C8B-B14F-4D97-AF65-F5344CB8AC3E}">
        <p14:creationId xmlns:p14="http://schemas.microsoft.com/office/powerpoint/2010/main" val="332536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1FA6-AE92-D024-4E45-3FC8106AF660}"/>
              </a:ext>
            </a:extLst>
          </p:cNvPr>
          <p:cNvSpPr>
            <a:spLocks noGrp="1"/>
          </p:cNvSpPr>
          <p:nvPr>
            <p:ph type="title"/>
          </p:nvPr>
        </p:nvSpPr>
        <p:spPr/>
        <p:txBody>
          <a:bodyPr/>
          <a:lstStyle/>
          <a:p>
            <a:r>
              <a:rPr lang="en-CA" dirty="0"/>
              <a:t>MINING FOR CONTENT</a:t>
            </a:r>
          </a:p>
        </p:txBody>
      </p:sp>
      <p:sp>
        <p:nvSpPr>
          <p:cNvPr id="3" name="Content Placeholder 2">
            <a:extLst>
              <a:ext uri="{FF2B5EF4-FFF2-40B4-BE49-F238E27FC236}">
                <a16:creationId xmlns:a16="http://schemas.microsoft.com/office/drawing/2014/main" id="{72461DBE-9DA2-8081-DF72-A19748A34A92}"/>
              </a:ext>
            </a:extLst>
          </p:cNvPr>
          <p:cNvSpPr>
            <a:spLocks noGrp="1"/>
          </p:cNvSpPr>
          <p:nvPr>
            <p:ph idx="1"/>
          </p:nvPr>
        </p:nvSpPr>
        <p:spPr>
          <a:xfrm>
            <a:off x="581194" y="2180498"/>
            <a:ext cx="11106309" cy="4140767"/>
          </a:xfrm>
        </p:spPr>
        <p:txBody>
          <a:bodyPr/>
          <a:lstStyle/>
          <a:p>
            <a:r>
              <a:rPr lang="en-CA" dirty="0"/>
              <a:t>Stories are born when storytellers decide to tell them (persuasion, entertainment, …).</a:t>
            </a:r>
          </a:p>
          <a:p>
            <a:r>
              <a:rPr lang="en-CA" dirty="0"/>
              <a:t>Where do </a:t>
            </a:r>
            <a:r>
              <a:rPr lang="en-CA" b="1" dirty="0"/>
              <a:t>story ideas </a:t>
            </a:r>
            <a:r>
              <a:rPr lang="en-CA" dirty="0"/>
              <a:t>come from? </a:t>
            </a:r>
          </a:p>
          <a:p>
            <a:pPr lvl="1"/>
            <a:r>
              <a:rPr lang="en-CA" dirty="0"/>
              <a:t>memories</a:t>
            </a:r>
          </a:p>
          <a:p>
            <a:pPr lvl="1"/>
            <a:r>
              <a:rPr lang="en-CA" dirty="0"/>
              <a:t>data and analysis</a:t>
            </a:r>
          </a:p>
          <a:p>
            <a:pPr lvl="1"/>
            <a:r>
              <a:rPr lang="en-CA" dirty="0"/>
              <a:t>anything else?</a:t>
            </a:r>
          </a:p>
          <a:p>
            <a:pPr indent="-305988"/>
            <a:r>
              <a:rPr lang="en-CA" dirty="0"/>
              <a:t>Think of moments when conscious </a:t>
            </a:r>
            <a:r>
              <a:rPr lang="en-CA" b="1" dirty="0"/>
              <a:t>decisions</a:t>
            </a:r>
            <a:r>
              <a:rPr lang="en-CA" dirty="0"/>
              <a:t> were made: what happened as a result? How is the story </a:t>
            </a:r>
            <a:r>
              <a:rPr lang="en-CA" b="1" dirty="0"/>
              <a:t>impacting</a:t>
            </a:r>
            <a:r>
              <a:rPr lang="en-CA" dirty="0"/>
              <a:t> you? Your organization? Your audience? </a:t>
            </a:r>
          </a:p>
        </p:txBody>
      </p:sp>
      <p:sp>
        <p:nvSpPr>
          <p:cNvPr id="4" name="TextBox 3">
            <a:extLst>
              <a:ext uri="{FF2B5EF4-FFF2-40B4-BE49-F238E27FC236}">
                <a16:creationId xmlns:a16="http://schemas.microsoft.com/office/drawing/2014/main" id="{8B93B780-D7F1-6FBE-9633-0695313718E3}"/>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[Based on </a:t>
            </a:r>
            <a:r>
              <a:rPr lang="en-CA" sz="1200" i="1" dirty="0">
                <a:solidFill>
                  <a:schemeClr val="tx2"/>
                </a:solidFill>
                <a:latin typeface="Dagny OT" panose="020B0504020201020104" pitchFamily="34" charset="0"/>
              </a:rPr>
              <a:t>How to Tell a Story</a:t>
            </a:r>
            <a:r>
              <a:rPr lang="en-CA" sz="1200" dirty="0">
                <a:solidFill>
                  <a:schemeClr val="tx2"/>
                </a:solidFill>
                <a:latin typeface="Dagny OT" panose="020B0504020201020104" pitchFamily="34" charset="0"/>
              </a:rPr>
              <a:t>, The Moth]</a:t>
            </a:r>
          </a:p>
        </p:txBody>
      </p:sp>
    </p:spTree>
    <p:extLst>
      <p:ext uri="{BB962C8B-B14F-4D97-AF65-F5344CB8AC3E}">
        <p14:creationId xmlns:p14="http://schemas.microsoft.com/office/powerpoint/2010/main" val="196342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1FA6-AE92-D024-4E45-3FC8106AF660}"/>
              </a:ext>
            </a:extLst>
          </p:cNvPr>
          <p:cNvSpPr>
            <a:spLocks noGrp="1"/>
          </p:cNvSpPr>
          <p:nvPr>
            <p:ph type="title"/>
          </p:nvPr>
        </p:nvSpPr>
        <p:spPr/>
        <p:txBody>
          <a:bodyPr/>
          <a:lstStyle/>
          <a:p>
            <a:r>
              <a:rPr lang="en-CA" dirty="0"/>
              <a:t>MINING FOR CONTENT</a:t>
            </a:r>
          </a:p>
        </p:txBody>
      </p:sp>
      <p:sp>
        <p:nvSpPr>
          <p:cNvPr id="3" name="Content Placeholder 2">
            <a:extLst>
              <a:ext uri="{FF2B5EF4-FFF2-40B4-BE49-F238E27FC236}">
                <a16:creationId xmlns:a16="http://schemas.microsoft.com/office/drawing/2014/main" id="{72461DBE-9DA2-8081-DF72-A19748A34A92}"/>
              </a:ext>
            </a:extLst>
          </p:cNvPr>
          <p:cNvSpPr>
            <a:spLocks noGrp="1"/>
          </p:cNvSpPr>
          <p:nvPr>
            <p:ph idx="1"/>
          </p:nvPr>
        </p:nvSpPr>
        <p:spPr/>
        <p:txBody>
          <a:bodyPr>
            <a:normAutofit fontScale="92500"/>
          </a:bodyPr>
          <a:lstStyle/>
          <a:p>
            <a:pPr>
              <a:lnSpc>
                <a:spcPct val="110000"/>
              </a:lnSpc>
            </a:pPr>
            <a:r>
              <a:rPr lang="en-CA" dirty="0"/>
              <a:t>What </a:t>
            </a:r>
            <a:r>
              <a:rPr lang="en-CA" b="1" dirty="0"/>
              <a:t>triggered</a:t>
            </a:r>
            <a:r>
              <a:rPr lang="en-CA" dirty="0"/>
              <a:t> the story? </a:t>
            </a:r>
          </a:p>
          <a:p>
            <a:pPr lvl="1">
              <a:lnSpc>
                <a:spcPct val="110000"/>
              </a:lnSpc>
            </a:pPr>
            <a:r>
              <a:rPr lang="en-CA" dirty="0"/>
              <a:t>internal act</a:t>
            </a:r>
          </a:p>
          <a:p>
            <a:pPr lvl="1">
              <a:lnSpc>
                <a:spcPct val="110000"/>
              </a:lnSpc>
            </a:pPr>
            <a:r>
              <a:rPr lang="en-CA" dirty="0"/>
              <a:t>external factors </a:t>
            </a:r>
          </a:p>
          <a:p>
            <a:pPr>
              <a:lnSpc>
                <a:spcPct val="110000"/>
              </a:lnSpc>
            </a:pPr>
            <a:r>
              <a:rPr lang="en-CA" dirty="0"/>
              <a:t>Think of moments when </a:t>
            </a:r>
            <a:r>
              <a:rPr lang="en-CA" b="1" dirty="0"/>
              <a:t>things went wrong</a:t>
            </a:r>
            <a:r>
              <a:rPr lang="en-CA" dirty="0"/>
              <a:t>:</a:t>
            </a:r>
          </a:p>
          <a:p>
            <a:pPr lvl="1">
              <a:lnSpc>
                <a:spcPct val="110000"/>
              </a:lnSpc>
            </a:pPr>
            <a:r>
              <a:rPr lang="en-CA" dirty="0"/>
              <a:t>recovery</a:t>
            </a:r>
          </a:p>
          <a:p>
            <a:pPr lvl="1">
              <a:lnSpc>
                <a:spcPct val="110000"/>
              </a:lnSpc>
            </a:pPr>
            <a:r>
              <a:rPr lang="en-CA" dirty="0"/>
              <a:t>lessons learned</a:t>
            </a:r>
          </a:p>
          <a:p>
            <a:pPr indent="-305988">
              <a:lnSpc>
                <a:spcPct val="110000"/>
              </a:lnSpc>
            </a:pPr>
            <a:r>
              <a:rPr lang="en-CA" dirty="0"/>
              <a:t>Trauma, struggle, challenges, difficulties define the </a:t>
            </a:r>
            <a:r>
              <a:rPr lang="en-CA" b="1" dirty="0"/>
              <a:t>story context</a:t>
            </a:r>
            <a:r>
              <a:rPr lang="en-CA" dirty="0"/>
              <a:t>, not the story itself.</a:t>
            </a:r>
            <a:r>
              <a:rPr lang="en-CA" b="1" dirty="0"/>
              <a:t> </a:t>
            </a:r>
            <a:r>
              <a:rPr lang="en-CA" dirty="0"/>
              <a:t>Stories need to go beyond “a bad thing happened”.</a:t>
            </a:r>
          </a:p>
        </p:txBody>
      </p:sp>
      <p:sp>
        <p:nvSpPr>
          <p:cNvPr id="4" name="TextBox 3">
            <a:extLst>
              <a:ext uri="{FF2B5EF4-FFF2-40B4-BE49-F238E27FC236}">
                <a16:creationId xmlns:a16="http://schemas.microsoft.com/office/drawing/2014/main" id="{8B93B780-D7F1-6FBE-9633-0695313718E3}"/>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[Based on </a:t>
            </a:r>
            <a:r>
              <a:rPr lang="en-CA" sz="1200" i="1" dirty="0">
                <a:solidFill>
                  <a:schemeClr val="tx2"/>
                </a:solidFill>
                <a:latin typeface="Dagny OT" panose="020B0504020201020104" pitchFamily="34" charset="0"/>
              </a:rPr>
              <a:t>How to Tell a Story</a:t>
            </a:r>
            <a:r>
              <a:rPr lang="en-CA" sz="1200" dirty="0">
                <a:solidFill>
                  <a:schemeClr val="tx2"/>
                </a:solidFill>
                <a:latin typeface="Dagny OT" panose="020B0504020201020104" pitchFamily="34" charset="0"/>
              </a:rPr>
              <a:t>, The Moth]</a:t>
            </a:r>
          </a:p>
        </p:txBody>
      </p:sp>
    </p:spTree>
    <p:extLst>
      <p:ext uri="{BB962C8B-B14F-4D97-AF65-F5344CB8AC3E}">
        <p14:creationId xmlns:p14="http://schemas.microsoft.com/office/powerpoint/2010/main" val="412256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1FA6-AE92-D024-4E45-3FC8106AF660}"/>
              </a:ext>
            </a:extLst>
          </p:cNvPr>
          <p:cNvSpPr>
            <a:spLocks noGrp="1"/>
          </p:cNvSpPr>
          <p:nvPr>
            <p:ph type="title"/>
          </p:nvPr>
        </p:nvSpPr>
        <p:spPr/>
        <p:txBody>
          <a:bodyPr/>
          <a:lstStyle/>
          <a:p>
            <a:r>
              <a:rPr lang="en-CA" dirty="0"/>
              <a:t>STORY FOUNDATION</a:t>
            </a:r>
          </a:p>
        </p:txBody>
      </p:sp>
      <p:sp>
        <p:nvSpPr>
          <p:cNvPr id="3" name="Content Placeholder 2">
            <a:extLst>
              <a:ext uri="{FF2B5EF4-FFF2-40B4-BE49-F238E27FC236}">
                <a16:creationId xmlns:a16="http://schemas.microsoft.com/office/drawing/2014/main" id="{72461DBE-9DA2-8081-DF72-A19748A34A92}"/>
              </a:ext>
            </a:extLst>
          </p:cNvPr>
          <p:cNvSpPr>
            <a:spLocks noGrp="1"/>
          </p:cNvSpPr>
          <p:nvPr>
            <p:ph idx="1"/>
          </p:nvPr>
        </p:nvSpPr>
        <p:spPr/>
        <p:txBody>
          <a:bodyPr>
            <a:normAutofit fontScale="92500" lnSpcReduction="10000"/>
          </a:bodyPr>
          <a:lstStyle/>
          <a:p>
            <a:pPr>
              <a:lnSpc>
                <a:spcPct val="110000"/>
              </a:lnSpc>
            </a:pPr>
            <a:r>
              <a:rPr lang="en-CA" dirty="0"/>
              <a:t>What is at </a:t>
            </a:r>
            <a:r>
              <a:rPr lang="en-CA" b="1" dirty="0"/>
              <a:t>stake?</a:t>
            </a:r>
            <a:r>
              <a:rPr lang="en-CA" dirty="0"/>
              <a:t> What do people/organizations/countries/NHL teams/etc. stand to lose or to gain as a result? Stakes tell audiences </a:t>
            </a:r>
            <a:r>
              <a:rPr lang="en-CA" b="1" dirty="0"/>
              <a:t>why they should care</a:t>
            </a:r>
            <a:r>
              <a:rPr lang="en-CA" dirty="0"/>
              <a:t>.</a:t>
            </a:r>
          </a:p>
          <a:p>
            <a:pPr>
              <a:lnSpc>
                <a:spcPct val="110000"/>
              </a:lnSpc>
            </a:pPr>
            <a:r>
              <a:rPr lang="en-CA" dirty="0"/>
              <a:t>Is the story at-best an </a:t>
            </a:r>
            <a:r>
              <a:rPr lang="en-CA" b="1" dirty="0"/>
              <a:t>anecdote</a:t>
            </a:r>
            <a:r>
              <a:rPr lang="en-CA" dirty="0"/>
              <a:t>? Stories have messages and impact, anecdotes usually lack depth (but they can form the basis of a story).</a:t>
            </a:r>
          </a:p>
          <a:p>
            <a:pPr>
              <a:lnSpc>
                <a:spcPct val="110000"/>
              </a:lnSpc>
            </a:pPr>
            <a:r>
              <a:rPr lang="en-CA" dirty="0"/>
              <a:t>What is the </a:t>
            </a:r>
            <a:r>
              <a:rPr lang="en-CA" b="1" dirty="0"/>
              <a:t>arc</a:t>
            </a:r>
            <a:r>
              <a:rPr lang="en-CA" dirty="0"/>
              <a:t> of the story? How are things </a:t>
            </a:r>
            <a:r>
              <a:rPr lang="en-CA" b="1" dirty="0"/>
              <a:t>transformed</a:t>
            </a:r>
            <a:r>
              <a:rPr lang="en-CA" dirty="0"/>
              <a:t> in the story? How must things be done </a:t>
            </a:r>
            <a:r>
              <a:rPr lang="en-CA" b="1" dirty="0"/>
              <a:t>differently</a:t>
            </a:r>
            <a:r>
              <a:rPr lang="en-CA" dirty="0"/>
              <a:t> after the transformation? Are the changes </a:t>
            </a:r>
            <a:r>
              <a:rPr lang="en-CA" b="1" dirty="0"/>
              <a:t>permanent</a:t>
            </a:r>
            <a:r>
              <a:rPr lang="en-CA" dirty="0"/>
              <a:t>?</a:t>
            </a:r>
          </a:p>
          <a:p>
            <a:pPr>
              <a:lnSpc>
                <a:spcPct val="110000"/>
              </a:lnSpc>
            </a:pPr>
            <a:r>
              <a:rPr lang="en-CA" dirty="0"/>
              <a:t>What is the story ultimately about?  Can it be </a:t>
            </a:r>
            <a:r>
              <a:rPr lang="en-CA" b="1" dirty="0"/>
              <a:t>distilled down</a:t>
            </a:r>
            <a:r>
              <a:rPr lang="en-CA" dirty="0"/>
              <a:t> to 1 or 2 sentences (</a:t>
            </a:r>
            <a:r>
              <a:rPr lang="en-CA" b="1" dirty="0"/>
              <a:t>focus</a:t>
            </a:r>
            <a:r>
              <a:rPr lang="en-CA" dirty="0"/>
              <a:t>/</a:t>
            </a:r>
            <a:r>
              <a:rPr lang="en-CA" b="1" dirty="0"/>
              <a:t>clarity</a:t>
            </a:r>
            <a:r>
              <a:rPr lang="en-CA" dirty="0"/>
              <a:t>)? Is it the only story that can be told for the events/memories/data? </a:t>
            </a:r>
          </a:p>
        </p:txBody>
      </p:sp>
      <p:sp>
        <p:nvSpPr>
          <p:cNvPr id="4" name="TextBox 3">
            <a:extLst>
              <a:ext uri="{FF2B5EF4-FFF2-40B4-BE49-F238E27FC236}">
                <a16:creationId xmlns:a16="http://schemas.microsoft.com/office/drawing/2014/main" id="{8B93B780-D7F1-6FBE-9633-0695313718E3}"/>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[Based on </a:t>
            </a:r>
            <a:r>
              <a:rPr lang="en-CA" sz="1200" i="1" dirty="0">
                <a:solidFill>
                  <a:schemeClr val="tx2"/>
                </a:solidFill>
                <a:latin typeface="Dagny OT" panose="020B0504020201020104" pitchFamily="34" charset="0"/>
              </a:rPr>
              <a:t>How to Tell a Story</a:t>
            </a:r>
            <a:r>
              <a:rPr lang="en-CA" sz="1200" dirty="0">
                <a:solidFill>
                  <a:schemeClr val="tx2"/>
                </a:solidFill>
                <a:latin typeface="Dagny OT" panose="020B0504020201020104" pitchFamily="34" charset="0"/>
              </a:rPr>
              <a:t>, The Moth]</a:t>
            </a:r>
          </a:p>
        </p:txBody>
      </p:sp>
    </p:spTree>
    <p:extLst>
      <p:ext uri="{BB962C8B-B14F-4D97-AF65-F5344CB8AC3E}">
        <p14:creationId xmlns:p14="http://schemas.microsoft.com/office/powerpoint/2010/main" val="28386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1FA6-AE92-D024-4E45-3FC8106AF660}"/>
              </a:ext>
            </a:extLst>
          </p:cNvPr>
          <p:cNvSpPr>
            <a:spLocks noGrp="1"/>
          </p:cNvSpPr>
          <p:nvPr>
            <p:ph type="title"/>
          </p:nvPr>
        </p:nvSpPr>
        <p:spPr/>
        <p:txBody>
          <a:bodyPr/>
          <a:lstStyle/>
          <a:p>
            <a:r>
              <a:rPr lang="en-CA" dirty="0"/>
              <a:t>STORY MATERIALS</a:t>
            </a:r>
          </a:p>
        </p:txBody>
      </p:sp>
      <p:sp>
        <p:nvSpPr>
          <p:cNvPr id="3" name="Content Placeholder 2">
            <a:extLst>
              <a:ext uri="{FF2B5EF4-FFF2-40B4-BE49-F238E27FC236}">
                <a16:creationId xmlns:a16="http://schemas.microsoft.com/office/drawing/2014/main" id="{72461DBE-9DA2-8081-DF72-A19748A34A92}"/>
              </a:ext>
            </a:extLst>
          </p:cNvPr>
          <p:cNvSpPr>
            <a:spLocks noGrp="1"/>
          </p:cNvSpPr>
          <p:nvPr>
            <p:ph idx="1"/>
          </p:nvPr>
        </p:nvSpPr>
        <p:spPr/>
        <p:txBody>
          <a:bodyPr/>
          <a:lstStyle/>
          <a:p>
            <a:r>
              <a:rPr lang="en-CA" dirty="0"/>
              <a:t>Identify the </a:t>
            </a:r>
            <a:r>
              <a:rPr lang="en-CA" b="1" dirty="0"/>
              <a:t>important information</a:t>
            </a:r>
            <a:r>
              <a:rPr lang="en-CA" dirty="0"/>
              <a:t> needed to build the story arc</a:t>
            </a:r>
          </a:p>
          <a:p>
            <a:pPr lvl="1"/>
            <a:r>
              <a:rPr lang="en-CA" dirty="0"/>
              <a:t>create a bulleted list of </a:t>
            </a:r>
            <a:r>
              <a:rPr lang="en-CA" b="1" dirty="0"/>
              <a:t>narrative stepping stones</a:t>
            </a:r>
          </a:p>
          <a:p>
            <a:pPr lvl="1"/>
            <a:r>
              <a:rPr lang="en-CA" dirty="0"/>
              <a:t>some become scenes/chart elements, some summaries, some are discarded</a:t>
            </a:r>
          </a:p>
          <a:p>
            <a:r>
              <a:rPr lang="en-CA" dirty="0"/>
              <a:t>What is the story </a:t>
            </a:r>
            <a:r>
              <a:rPr lang="en-CA" b="1" dirty="0"/>
              <a:t>building up to</a:t>
            </a:r>
            <a:r>
              <a:rPr lang="en-CA" dirty="0"/>
              <a:t>? How will it </a:t>
            </a:r>
            <a:r>
              <a:rPr lang="en-CA" b="1" dirty="0"/>
              <a:t>resolve</a:t>
            </a:r>
            <a:r>
              <a:rPr lang="en-CA" dirty="0"/>
              <a:t>? </a:t>
            </a:r>
          </a:p>
          <a:p>
            <a:r>
              <a:rPr lang="en-CA" dirty="0"/>
              <a:t>What role (if any) should </a:t>
            </a:r>
            <a:r>
              <a:rPr lang="en-CA" b="1" dirty="0"/>
              <a:t>hindsight</a:t>
            </a:r>
            <a:r>
              <a:rPr lang="en-CA" dirty="0"/>
              <a:t> play in the story’s telling?</a:t>
            </a:r>
          </a:p>
        </p:txBody>
      </p:sp>
      <p:sp>
        <p:nvSpPr>
          <p:cNvPr id="4" name="TextBox 3">
            <a:extLst>
              <a:ext uri="{FF2B5EF4-FFF2-40B4-BE49-F238E27FC236}">
                <a16:creationId xmlns:a16="http://schemas.microsoft.com/office/drawing/2014/main" id="{8B93B780-D7F1-6FBE-9633-0695313718E3}"/>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[Based on </a:t>
            </a:r>
            <a:r>
              <a:rPr lang="en-CA" sz="1200" i="1" dirty="0">
                <a:solidFill>
                  <a:schemeClr val="tx2"/>
                </a:solidFill>
                <a:latin typeface="Dagny OT" panose="020B0504020201020104" pitchFamily="34" charset="0"/>
              </a:rPr>
              <a:t>How to Tell a Story</a:t>
            </a:r>
            <a:r>
              <a:rPr lang="en-CA" sz="1200" dirty="0">
                <a:solidFill>
                  <a:schemeClr val="tx2"/>
                </a:solidFill>
                <a:latin typeface="Dagny OT" panose="020B0504020201020104" pitchFamily="34" charset="0"/>
              </a:rPr>
              <a:t>, The Moth]</a:t>
            </a:r>
          </a:p>
        </p:txBody>
      </p:sp>
    </p:spTree>
    <p:extLst>
      <p:ext uri="{BB962C8B-B14F-4D97-AF65-F5344CB8AC3E}">
        <p14:creationId xmlns:p14="http://schemas.microsoft.com/office/powerpoint/2010/main" val="39139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1FA6-AE92-D024-4E45-3FC8106AF660}"/>
              </a:ext>
            </a:extLst>
          </p:cNvPr>
          <p:cNvSpPr>
            <a:spLocks noGrp="1"/>
          </p:cNvSpPr>
          <p:nvPr>
            <p:ph type="title"/>
          </p:nvPr>
        </p:nvSpPr>
        <p:spPr/>
        <p:txBody>
          <a:bodyPr/>
          <a:lstStyle/>
          <a:p>
            <a:r>
              <a:rPr lang="en-CA" dirty="0"/>
              <a:t>STORY MATERIALS</a:t>
            </a:r>
          </a:p>
        </p:txBody>
      </p:sp>
      <p:sp>
        <p:nvSpPr>
          <p:cNvPr id="3" name="Content Placeholder 2">
            <a:extLst>
              <a:ext uri="{FF2B5EF4-FFF2-40B4-BE49-F238E27FC236}">
                <a16:creationId xmlns:a16="http://schemas.microsoft.com/office/drawing/2014/main" id="{72461DBE-9DA2-8081-DF72-A19748A34A92}"/>
              </a:ext>
            </a:extLst>
          </p:cNvPr>
          <p:cNvSpPr>
            <a:spLocks noGrp="1"/>
          </p:cNvSpPr>
          <p:nvPr>
            <p:ph idx="1"/>
          </p:nvPr>
        </p:nvSpPr>
        <p:spPr/>
        <p:txBody>
          <a:bodyPr/>
          <a:lstStyle/>
          <a:p>
            <a:r>
              <a:rPr lang="en-CA" dirty="0"/>
              <a:t>Avoid </a:t>
            </a:r>
            <a:r>
              <a:rPr lang="en-CA" b="1" dirty="0"/>
              <a:t>detail overload</a:t>
            </a:r>
            <a:r>
              <a:rPr lang="en-CA" dirty="0"/>
              <a:t> </a:t>
            </a:r>
          </a:p>
          <a:p>
            <a:pPr lvl="1"/>
            <a:r>
              <a:rPr lang="en-CA" dirty="0"/>
              <a:t>misleading and/or irrelevant tidbits</a:t>
            </a:r>
          </a:p>
          <a:p>
            <a:pPr lvl="1"/>
            <a:r>
              <a:rPr lang="en-CA" dirty="0"/>
              <a:t>too many dates, colours, characters, shapes, etc. </a:t>
            </a:r>
          </a:p>
          <a:p>
            <a:r>
              <a:rPr lang="en-CA" dirty="0"/>
              <a:t>When in doubt, return to distilled story &amp; determine if the details support the story</a:t>
            </a:r>
          </a:p>
          <a:p>
            <a:r>
              <a:rPr lang="en-CA" dirty="0"/>
              <a:t>Does your audience have the required </a:t>
            </a:r>
            <a:r>
              <a:rPr lang="en-CA" b="1" dirty="0"/>
              <a:t>backstory </a:t>
            </a:r>
            <a:r>
              <a:rPr lang="en-CA" dirty="0"/>
              <a:t>to understand the message? Does it need to be weaved into the story?  </a:t>
            </a:r>
          </a:p>
          <a:p>
            <a:r>
              <a:rPr lang="en-CA" dirty="0"/>
              <a:t>Does the story arc </a:t>
            </a:r>
            <a:r>
              <a:rPr lang="en-CA" b="1" dirty="0"/>
              <a:t>land</a:t>
            </a:r>
            <a:r>
              <a:rPr lang="en-CA" dirty="0"/>
              <a:t>? (tsarina of common sense)</a:t>
            </a:r>
          </a:p>
        </p:txBody>
      </p:sp>
      <p:sp>
        <p:nvSpPr>
          <p:cNvPr id="4" name="TextBox 3">
            <a:extLst>
              <a:ext uri="{FF2B5EF4-FFF2-40B4-BE49-F238E27FC236}">
                <a16:creationId xmlns:a16="http://schemas.microsoft.com/office/drawing/2014/main" id="{8B93B780-D7F1-6FBE-9633-0695313718E3}"/>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[Based on </a:t>
            </a:r>
            <a:r>
              <a:rPr lang="en-CA" sz="1200" i="1" dirty="0">
                <a:solidFill>
                  <a:schemeClr val="tx2"/>
                </a:solidFill>
                <a:latin typeface="Dagny OT" panose="020B0504020201020104" pitchFamily="34" charset="0"/>
              </a:rPr>
              <a:t>How to Tell a Story</a:t>
            </a:r>
            <a:r>
              <a:rPr lang="en-CA" sz="1200" dirty="0">
                <a:solidFill>
                  <a:schemeClr val="tx2"/>
                </a:solidFill>
                <a:latin typeface="Dagny OT" panose="020B0504020201020104" pitchFamily="34" charset="0"/>
              </a:rPr>
              <a:t>, The Moth]</a:t>
            </a:r>
          </a:p>
        </p:txBody>
      </p:sp>
    </p:spTree>
    <p:extLst>
      <p:ext uri="{BB962C8B-B14F-4D97-AF65-F5344CB8AC3E}">
        <p14:creationId xmlns:p14="http://schemas.microsoft.com/office/powerpoint/2010/main" val="293517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1FA6-AE92-D024-4E45-3FC8106AF660}"/>
              </a:ext>
            </a:extLst>
          </p:cNvPr>
          <p:cNvSpPr>
            <a:spLocks noGrp="1"/>
          </p:cNvSpPr>
          <p:nvPr>
            <p:ph type="title"/>
          </p:nvPr>
        </p:nvSpPr>
        <p:spPr/>
        <p:txBody>
          <a:bodyPr/>
          <a:lstStyle/>
          <a:p>
            <a:r>
              <a:rPr lang="en-CA" dirty="0"/>
              <a:t>BEGINNINGS AND ENDINGS</a:t>
            </a:r>
          </a:p>
        </p:txBody>
      </p:sp>
      <p:sp>
        <p:nvSpPr>
          <p:cNvPr id="3" name="Content Placeholder 2">
            <a:extLst>
              <a:ext uri="{FF2B5EF4-FFF2-40B4-BE49-F238E27FC236}">
                <a16:creationId xmlns:a16="http://schemas.microsoft.com/office/drawing/2014/main" id="{72461DBE-9DA2-8081-DF72-A19748A34A92}"/>
              </a:ext>
            </a:extLst>
          </p:cNvPr>
          <p:cNvSpPr>
            <a:spLocks noGrp="1"/>
          </p:cNvSpPr>
          <p:nvPr>
            <p:ph idx="1"/>
          </p:nvPr>
        </p:nvSpPr>
        <p:spPr/>
        <p:txBody>
          <a:bodyPr/>
          <a:lstStyle/>
          <a:p>
            <a:r>
              <a:rPr lang="en-CA" dirty="0"/>
              <a:t>Chose the beginning and closing points of the story </a:t>
            </a:r>
            <a:r>
              <a:rPr lang="en-CA" b="1" dirty="0"/>
              <a:t>carefully</a:t>
            </a:r>
            <a:r>
              <a:rPr lang="en-CA" dirty="0"/>
              <a:t>. </a:t>
            </a:r>
          </a:p>
          <a:p>
            <a:r>
              <a:rPr lang="en-CA" dirty="0"/>
              <a:t>Beginnings can be </a:t>
            </a:r>
            <a:r>
              <a:rPr lang="en-CA" i="1" dirty="0"/>
              <a:t>in media res</a:t>
            </a:r>
            <a:r>
              <a:rPr lang="en-CA" dirty="0"/>
              <a:t>, if necessary.</a:t>
            </a:r>
          </a:p>
          <a:p>
            <a:r>
              <a:rPr lang="en-CA" dirty="0"/>
              <a:t>Endings that leave the audience wondering ‘what was that about?’ are </a:t>
            </a:r>
            <a:r>
              <a:rPr lang="en-CA" b="1" dirty="0"/>
              <a:t>unsatisfying</a:t>
            </a:r>
            <a:r>
              <a:rPr lang="en-CA" dirty="0"/>
              <a:t>. </a:t>
            </a:r>
          </a:p>
          <a:p>
            <a:r>
              <a:rPr lang="en-CA" dirty="0"/>
              <a:t>Endings that come to a definite stop are </a:t>
            </a:r>
            <a:r>
              <a:rPr lang="en-CA" b="1" dirty="0"/>
              <a:t>satisfying</a:t>
            </a:r>
            <a:r>
              <a:rPr lang="en-CA" dirty="0"/>
              <a:t>. </a:t>
            </a:r>
          </a:p>
          <a:p>
            <a:r>
              <a:rPr lang="en-CA" dirty="0"/>
              <a:t>No need to be coy: </a:t>
            </a:r>
            <a:r>
              <a:rPr lang="en-CA" b="1" dirty="0"/>
              <a:t>make the message clear</a:t>
            </a:r>
            <a:r>
              <a:rPr lang="en-CA" dirty="0"/>
              <a:t> and </a:t>
            </a:r>
            <a:r>
              <a:rPr lang="en-CA" b="1" dirty="0"/>
              <a:t>don’t make the audience guess</a:t>
            </a:r>
            <a:r>
              <a:rPr lang="en-CA" dirty="0"/>
              <a:t>. </a:t>
            </a:r>
          </a:p>
        </p:txBody>
      </p:sp>
      <p:sp>
        <p:nvSpPr>
          <p:cNvPr id="4" name="TextBox 3">
            <a:extLst>
              <a:ext uri="{FF2B5EF4-FFF2-40B4-BE49-F238E27FC236}">
                <a16:creationId xmlns:a16="http://schemas.microsoft.com/office/drawing/2014/main" id="{8B93B780-D7F1-6FBE-9633-0695313718E3}"/>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[Based on </a:t>
            </a:r>
            <a:r>
              <a:rPr lang="en-CA" sz="1200" i="1" dirty="0">
                <a:solidFill>
                  <a:schemeClr val="tx2"/>
                </a:solidFill>
                <a:latin typeface="Dagny OT" panose="020B0504020201020104" pitchFamily="34" charset="0"/>
              </a:rPr>
              <a:t>How to Tell a Story</a:t>
            </a:r>
            <a:r>
              <a:rPr lang="en-CA" sz="1200" dirty="0">
                <a:solidFill>
                  <a:schemeClr val="tx2"/>
                </a:solidFill>
                <a:latin typeface="Dagny OT" panose="020B0504020201020104" pitchFamily="34" charset="0"/>
              </a:rPr>
              <a:t>, The Moth]</a:t>
            </a:r>
          </a:p>
        </p:txBody>
      </p:sp>
    </p:spTree>
    <p:extLst>
      <p:ext uri="{BB962C8B-B14F-4D97-AF65-F5344CB8AC3E}">
        <p14:creationId xmlns:p14="http://schemas.microsoft.com/office/powerpoint/2010/main" val="320414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585A-1967-AF88-8177-D00A549511AE}"/>
              </a:ext>
            </a:extLst>
          </p:cNvPr>
          <p:cNvSpPr>
            <a:spLocks noGrp="1"/>
          </p:cNvSpPr>
          <p:nvPr>
            <p:ph type="title"/>
          </p:nvPr>
        </p:nvSpPr>
        <p:spPr>
          <a:xfrm>
            <a:off x="581192" y="702156"/>
            <a:ext cx="11029616" cy="1013800"/>
          </a:xfrm>
        </p:spPr>
        <p:txBody>
          <a:bodyPr>
            <a:normAutofit/>
          </a:bodyPr>
          <a:lstStyle/>
          <a:p>
            <a:r>
              <a:rPr lang="en-CA"/>
              <a:t>THE CLOWNFISH AND THE DEVILFISH</a:t>
            </a:r>
          </a:p>
        </p:txBody>
      </p:sp>
      <p:pic>
        <p:nvPicPr>
          <p:cNvPr id="7" name="Picture 6">
            <a:extLst>
              <a:ext uri="{FF2B5EF4-FFF2-40B4-BE49-F238E27FC236}">
                <a16:creationId xmlns:a16="http://schemas.microsoft.com/office/drawing/2014/main" id="{5148CD0B-E1BF-6D1E-B36C-903204249F5A}"/>
              </a:ext>
            </a:extLst>
          </p:cNvPr>
          <p:cNvPicPr>
            <a:picLocks noChangeAspect="1"/>
          </p:cNvPicPr>
          <p:nvPr/>
        </p:nvPicPr>
        <p:blipFill>
          <a:blip r:embed="rId3"/>
          <a:srcRect t="13232" b="13232"/>
          <a:stretch/>
        </p:blipFill>
        <p:spPr>
          <a:xfrm>
            <a:off x="657225" y="2361056"/>
            <a:ext cx="4962525" cy="3649219"/>
          </a:xfrm>
          <a:prstGeom prst="rect">
            <a:avLst/>
          </a:prstGeom>
        </p:spPr>
      </p:pic>
      <p:sp>
        <p:nvSpPr>
          <p:cNvPr id="3" name="Content Placeholder 2">
            <a:extLst>
              <a:ext uri="{FF2B5EF4-FFF2-40B4-BE49-F238E27FC236}">
                <a16:creationId xmlns:a16="http://schemas.microsoft.com/office/drawing/2014/main" id="{2E34735A-E1BB-FCFB-436F-084FF588E3E3}"/>
              </a:ext>
            </a:extLst>
          </p:cNvPr>
          <p:cNvSpPr>
            <a:spLocks noGrp="1"/>
          </p:cNvSpPr>
          <p:nvPr>
            <p:ph idx="1"/>
          </p:nvPr>
        </p:nvSpPr>
        <p:spPr>
          <a:xfrm>
            <a:off x="6206169" y="2180496"/>
            <a:ext cx="5404639" cy="4045683"/>
          </a:xfrm>
        </p:spPr>
        <p:txBody>
          <a:bodyPr vert="horz" lIns="91440" tIns="45720" rIns="91440" bIns="45720" rtlCol="0">
            <a:normAutofit/>
          </a:bodyPr>
          <a:lstStyle/>
          <a:p>
            <a:pPr algn="just" defTabSz="457200">
              <a:spcBef>
                <a:spcPts val="800"/>
              </a:spcBef>
            </a:pPr>
            <a:r>
              <a:rPr lang="en-GB" sz="1900" dirty="0"/>
              <a:t>There once was a fish named Marlin, who loved his son Nemo more than anything. Every day he tried to protect Nemo from the ocean, which he feared.</a:t>
            </a:r>
          </a:p>
          <a:p>
            <a:pPr algn="just" defTabSz="457200">
              <a:spcBef>
                <a:spcPts val="800"/>
              </a:spcBef>
            </a:pPr>
            <a:r>
              <a:rPr lang="en-GB" sz="1900" dirty="0"/>
              <a:t>When he died, his father looked into the vast, terrible sea and he could not find him.</a:t>
            </a:r>
          </a:p>
          <a:p>
            <a:pPr algn="just" defTabSz="457200">
              <a:spcBef>
                <a:spcPts val="800"/>
              </a:spcBef>
            </a:pPr>
            <a:r>
              <a:rPr lang="en-GB" sz="1900" dirty="0"/>
              <a:t>Then a great monster, the Devilfish, saw Marlin's mourning face and he cackled, “You’re mine!“ </a:t>
            </a:r>
            <a:br>
              <a:rPr lang="en-GB" sz="1900" dirty="0"/>
            </a:br>
            <a:br>
              <a:rPr lang="en-GB" sz="1900" dirty="0"/>
            </a:br>
            <a:r>
              <a:rPr lang="en-GB" sz="1900" dirty="0"/>
              <a:t>Suddenly, the devilfish attacked Marlin, dragging him to his death, and Marlin has never looked back.</a:t>
            </a:r>
            <a:endParaRPr lang="en-US" sz="1900" dirty="0">
              <a:latin typeface="Dagny OT" panose="020B0504020201020104" pitchFamily="34" charset="0"/>
            </a:endParaRPr>
          </a:p>
        </p:txBody>
      </p:sp>
    </p:spTree>
    <p:extLst>
      <p:ext uri="{BB962C8B-B14F-4D97-AF65-F5344CB8AC3E}">
        <p14:creationId xmlns:p14="http://schemas.microsoft.com/office/powerpoint/2010/main" val="79854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B1FA6-AE92-D024-4E45-3FC8106AF660}"/>
              </a:ext>
            </a:extLst>
          </p:cNvPr>
          <p:cNvSpPr>
            <a:spLocks noGrp="1"/>
          </p:cNvSpPr>
          <p:nvPr>
            <p:ph type="title"/>
          </p:nvPr>
        </p:nvSpPr>
        <p:spPr/>
        <p:txBody>
          <a:bodyPr/>
          <a:lstStyle/>
          <a:p>
            <a:r>
              <a:rPr lang="en-CA" dirty="0"/>
              <a:t>SHARING THE STORY</a:t>
            </a:r>
          </a:p>
        </p:txBody>
      </p:sp>
      <p:sp>
        <p:nvSpPr>
          <p:cNvPr id="3" name="Content Placeholder 2">
            <a:extLst>
              <a:ext uri="{FF2B5EF4-FFF2-40B4-BE49-F238E27FC236}">
                <a16:creationId xmlns:a16="http://schemas.microsoft.com/office/drawing/2014/main" id="{72461DBE-9DA2-8081-DF72-A19748A34A92}"/>
              </a:ext>
            </a:extLst>
          </p:cNvPr>
          <p:cNvSpPr>
            <a:spLocks noGrp="1"/>
          </p:cNvSpPr>
          <p:nvPr>
            <p:ph idx="1"/>
          </p:nvPr>
        </p:nvSpPr>
        <p:spPr/>
        <p:txBody>
          <a:bodyPr/>
          <a:lstStyle/>
          <a:p>
            <a:r>
              <a:rPr lang="en-CA" dirty="0"/>
              <a:t>First passes are long, convoluted, complicated, but </a:t>
            </a:r>
            <a:r>
              <a:rPr lang="en-CA" b="1" dirty="0"/>
              <a:t>that’s ok</a:t>
            </a:r>
            <a:r>
              <a:rPr lang="en-CA" dirty="0"/>
              <a:t>! </a:t>
            </a:r>
          </a:p>
          <a:p>
            <a:r>
              <a:rPr lang="en-CA" dirty="0"/>
              <a:t>Share the story with your tsarina of common sense, and decide if the story needs to be </a:t>
            </a:r>
            <a:r>
              <a:rPr lang="en-CA" b="1" dirty="0"/>
              <a:t>restructured:</a:t>
            </a:r>
            <a:endParaRPr lang="en-CA" dirty="0"/>
          </a:p>
          <a:p>
            <a:pPr lvl="1"/>
            <a:r>
              <a:rPr lang="en-CA" dirty="0"/>
              <a:t>are there </a:t>
            </a:r>
            <a:r>
              <a:rPr lang="en-CA" b="1" dirty="0"/>
              <a:t>redundancies</a:t>
            </a:r>
            <a:r>
              <a:rPr lang="en-CA" dirty="0"/>
              <a:t> to remove? </a:t>
            </a:r>
          </a:p>
          <a:p>
            <a:pPr lvl="1"/>
            <a:r>
              <a:rPr lang="en-CA" dirty="0"/>
              <a:t>are there </a:t>
            </a:r>
            <a:r>
              <a:rPr lang="en-CA" b="1" dirty="0"/>
              <a:t>too many details</a:t>
            </a:r>
            <a:r>
              <a:rPr lang="en-CA" dirty="0"/>
              <a:t>, causing </a:t>
            </a:r>
            <a:r>
              <a:rPr lang="en-CA" b="1" dirty="0"/>
              <a:t>confusion</a:t>
            </a:r>
            <a:r>
              <a:rPr lang="en-CA" dirty="0"/>
              <a:t>?</a:t>
            </a:r>
          </a:p>
          <a:p>
            <a:pPr lvl="1"/>
            <a:r>
              <a:rPr lang="en-CA" dirty="0"/>
              <a:t>are there </a:t>
            </a:r>
            <a:r>
              <a:rPr lang="en-CA" b="1" dirty="0"/>
              <a:t>too few details</a:t>
            </a:r>
            <a:r>
              <a:rPr lang="en-CA" dirty="0"/>
              <a:t>, leading to </a:t>
            </a:r>
            <a:r>
              <a:rPr lang="en-CA" b="1" dirty="0"/>
              <a:t>ambiguity</a:t>
            </a:r>
            <a:r>
              <a:rPr lang="en-CA" dirty="0"/>
              <a:t>?</a:t>
            </a:r>
          </a:p>
          <a:p>
            <a:pPr lvl="1"/>
            <a:r>
              <a:rPr lang="en-CA" dirty="0"/>
              <a:t>is the message </a:t>
            </a:r>
            <a:r>
              <a:rPr lang="en-CA" b="1" dirty="0"/>
              <a:t>clear</a:t>
            </a:r>
            <a:r>
              <a:rPr lang="en-CA" dirty="0"/>
              <a:t>? </a:t>
            </a:r>
          </a:p>
          <a:p>
            <a:pPr lvl="1"/>
            <a:r>
              <a:rPr lang="en-CA" dirty="0"/>
              <a:t>are there </a:t>
            </a:r>
            <a:r>
              <a:rPr lang="en-CA" b="1" dirty="0"/>
              <a:t>competing </a:t>
            </a:r>
            <a:r>
              <a:rPr lang="en-CA" dirty="0"/>
              <a:t>(contradictory?) interpretations/insights to be drawn from the story? </a:t>
            </a:r>
          </a:p>
        </p:txBody>
      </p:sp>
      <p:sp>
        <p:nvSpPr>
          <p:cNvPr id="4" name="TextBox 3">
            <a:extLst>
              <a:ext uri="{FF2B5EF4-FFF2-40B4-BE49-F238E27FC236}">
                <a16:creationId xmlns:a16="http://schemas.microsoft.com/office/drawing/2014/main" id="{8B93B780-D7F1-6FBE-9633-0695313718E3}"/>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[Based on </a:t>
            </a:r>
            <a:r>
              <a:rPr lang="en-CA" sz="1200" i="1" dirty="0">
                <a:solidFill>
                  <a:schemeClr val="tx2"/>
                </a:solidFill>
                <a:latin typeface="Dagny OT" panose="020B0504020201020104" pitchFamily="34" charset="0"/>
              </a:rPr>
              <a:t>How to Tell a Story</a:t>
            </a:r>
            <a:r>
              <a:rPr lang="en-CA" sz="1200" dirty="0">
                <a:solidFill>
                  <a:schemeClr val="tx2"/>
                </a:solidFill>
                <a:latin typeface="Dagny OT" panose="020B0504020201020104" pitchFamily="34" charset="0"/>
              </a:rPr>
              <a:t>, The Moth]</a:t>
            </a:r>
          </a:p>
        </p:txBody>
      </p:sp>
    </p:spTree>
    <p:extLst>
      <p:ext uri="{BB962C8B-B14F-4D97-AF65-F5344CB8AC3E}">
        <p14:creationId xmlns:p14="http://schemas.microsoft.com/office/powerpoint/2010/main" val="335022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48B5-BBF2-F984-9130-CBF3222A6707}"/>
              </a:ext>
            </a:extLst>
          </p:cNvPr>
          <p:cNvSpPr>
            <a:spLocks noGrp="1"/>
          </p:cNvSpPr>
          <p:nvPr>
            <p:ph type="title"/>
          </p:nvPr>
        </p:nvSpPr>
        <p:spPr/>
        <p:txBody>
          <a:bodyPr/>
          <a:lstStyle/>
          <a:p>
            <a:r>
              <a:rPr lang="en-CA" dirty="0"/>
              <a:t>COMMUNICATION</a:t>
            </a:r>
          </a:p>
        </p:txBody>
      </p:sp>
      <p:sp>
        <p:nvSpPr>
          <p:cNvPr id="3" name="Content Placeholder 2">
            <a:extLst>
              <a:ext uri="{FF2B5EF4-FFF2-40B4-BE49-F238E27FC236}">
                <a16:creationId xmlns:a16="http://schemas.microsoft.com/office/drawing/2014/main" id="{D0379955-E693-0EAB-B52D-9CAFB6B7FD4D}"/>
              </a:ext>
            </a:extLst>
          </p:cNvPr>
          <p:cNvSpPr>
            <a:spLocks noGrp="1"/>
          </p:cNvSpPr>
          <p:nvPr>
            <p:ph idx="1"/>
          </p:nvPr>
        </p:nvSpPr>
        <p:spPr/>
        <p:txBody>
          <a:bodyPr>
            <a:normAutofit fontScale="92500" lnSpcReduction="10000"/>
          </a:bodyPr>
          <a:lstStyle/>
          <a:p>
            <a:pPr>
              <a:lnSpc>
                <a:spcPct val="110000"/>
              </a:lnSpc>
            </a:pPr>
            <a:r>
              <a:rPr lang="en-CA" dirty="0"/>
              <a:t>Communication involves our senses: </a:t>
            </a:r>
            <a:r>
              <a:rPr lang="en-CA" b="1" dirty="0"/>
              <a:t>anything that conveys the message</a:t>
            </a:r>
            <a:r>
              <a:rPr lang="en-CA" dirty="0"/>
              <a:t> is in play. </a:t>
            </a:r>
          </a:p>
          <a:p>
            <a:pPr>
              <a:lnSpc>
                <a:spcPct val="110000"/>
              </a:lnSpc>
              <a:spcBef>
                <a:spcPts val="1200"/>
              </a:spcBef>
            </a:pPr>
            <a:r>
              <a:rPr lang="en-CA" dirty="0"/>
              <a:t>Does the communication mode have an impact on the type of story that can be told? On how they are built? On the messages that can be conveyed? </a:t>
            </a:r>
          </a:p>
          <a:p>
            <a:pPr>
              <a:lnSpc>
                <a:spcPct val="110000"/>
              </a:lnSpc>
              <a:spcBef>
                <a:spcPts val="1200"/>
              </a:spcBef>
            </a:pPr>
            <a:r>
              <a:rPr lang="en-CA" dirty="0"/>
              <a:t>Stories can be communicated: </a:t>
            </a:r>
          </a:p>
          <a:p>
            <a:pPr lvl="1">
              <a:lnSpc>
                <a:spcPct val="110000"/>
              </a:lnSpc>
            </a:pPr>
            <a:r>
              <a:rPr lang="en-CA" b="1" dirty="0"/>
              <a:t>orally</a:t>
            </a:r>
            <a:r>
              <a:rPr lang="en-CA" dirty="0"/>
              <a:t> (in person, conversation, play, radio, etc.) </a:t>
            </a:r>
          </a:p>
          <a:p>
            <a:pPr lvl="1">
              <a:lnSpc>
                <a:spcPct val="110000"/>
              </a:lnSpc>
            </a:pPr>
            <a:r>
              <a:rPr lang="en-CA" b="1" dirty="0"/>
              <a:t>with text</a:t>
            </a:r>
            <a:r>
              <a:rPr lang="en-CA" dirty="0"/>
              <a:t> (newspaper, books, tweets, etc.)</a:t>
            </a:r>
          </a:p>
          <a:p>
            <a:pPr lvl="1">
              <a:lnSpc>
                <a:spcPct val="110000"/>
              </a:lnSpc>
            </a:pPr>
            <a:r>
              <a:rPr lang="en-CA" b="1" dirty="0"/>
              <a:t>visually</a:t>
            </a:r>
            <a:r>
              <a:rPr lang="en-CA" dirty="0"/>
              <a:t> (graphic novels, infographics, posters, etc.)</a:t>
            </a:r>
          </a:p>
          <a:p>
            <a:pPr lvl="1">
              <a:lnSpc>
                <a:spcPct val="110000"/>
              </a:lnSpc>
            </a:pPr>
            <a:r>
              <a:rPr lang="en-CA" b="1" dirty="0"/>
              <a:t>with charts</a:t>
            </a:r>
            <a:r>
              <a:rPr lang="en-CA" dirty="0"/>
              <a:t> (dashboards, visualizations, etc.)</a:t>
            </a:r>
          </a:p>
          <a:p>
            <a:pPr lvl="1">
              <a:lnSpc>
                <a:spcPct val="110000"/>
              </a:lnSpc>
            </a:pPr>
            <a:r>
              <a:rPr lang="en-CA" b="1" dirty="0"/>
              <a:t>in combination</a:t>
            </a:r>
            <a:r>
              <a:rPr lang="en-CA" dirty="0"/>
              <a:t> (movies, memes, etc.)</a:t>
            </a:r>
          </a:p>
        </p:txBody>
      </p:sp>
    </p:spTree>
    <p:extLst>
      <p:ext uri="{BB962C8B-B14F-4D97-AF65-F5344CB8AC3E}">
        <p14:creationId xmlns:p14="http://schemas.microsoft.com/office/powerpoint/2010/main" val="75503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27A1-3826-D7BA-7DA9-5B5492044EB6}"/>
              </a:ext>
            </a:extLst>
          </p:cNvPr>
          <p:cNvSpPr>
            <a:spLocks noGrp="1"/>
          </p:cNvSpPr>
          <p:nvPr>
            <p:ph type="title"/>
          </p:nvPr>
        </p:nvSpPr>
        <p:spPr/>
        <p:txBody>
          <a:bodyPr/>
          <a:lstStyle/>
          <a:p>
            <a:r>
              <a:rPr lang="en-CA" dirty="0"/>
              <a:t>HOW TO TELL A STORY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CEACB5-FA51-5802-2E82-0FB3BA88B77C}"/>
                  </a:ext>
                </a:extLst>
              </p:cNvPr>
              <p:cNvSpPr>
                <a:spLocks noGrp="1"/>
              </p:cNvSpPr>
              <p:nvPr>
                <p:ph idx="1"/>
              </p:nvPr>
            </p:nvSpPr>
            <p:spPr/>
            <p:txBody>
              <a:bodyPr/>
              <a:lstStyle/>
              <a:p>
                <a:r>
                  <a:rPr lang="en-CA" dirty="0"/>
                  <a:t>How we tell a story depends on: </a:t>
                </a:r>
              </a:p>
              <a:p>
                <a:pPr lvl="1"/>
                <a:r>
                  <a:rPr lang="en-CA" dirty="0"/>
                  <a:t>the </a:t>
                </a:r>
                <a:r>
                  <a:rPr lang="en-CA" b="1" dirty="0"/>
                  <a:t>subject matter</a:t>
                </a:r>
              </a:p>
              <a:p>
                <a:pPr lvl="1"/>
                <a:r>
                  <a:rPr lang="en-CA" dirty="0"/>
                  <a:t>the </a:t>
                </a:r>
                <a:r>
                  <a:rPr lang="en-CA" b="1" dirty="0"/>
                  <a:t>audience</a:t>
                </a:r>
                <a:r>
                  <a:rPr lang="en-CA" dirty="0"/>
                  <a:t> (how much they know, how they are likely to receive the message, etc.)</a:t>
                </a:r>
              </a:p>
              <a:p>
                <a:pPr lvl="1"/>
                <a:r>
                  <a:rPr lang="en-CA" dirty="0"/>
                  <a:t>the </a:t>
                </a:r>
                <a:r>
                  <a:rPr lang="en-CA" b="1" dirty="0"/>
                  <a:t>teller</a:t>
                </a:r>
                <a:r>
                  <a:rPr lang="en-CA" dirty="0"/>
                  <a:t> (personality, preferences, etc.)</a:t>
                </a:r>
              </a:p>
              <a:p>
                <a:pPr lvl="1"/>
                <a:r>
                  <a:rPr lang="en-CA" dirty="0"/>
                  <a:t>format </a:t>
                </a:r>
                <a:r>
                  <a:rPr lang="en-CA" b="1" dirty="0"/>
                  <a:t>constraints</a:t>
                </a:r>
                <a:r>
                  <a:rPr lang="en-CA" dirty="0"/>
                  <a:t> (number of characters, number of pages, allotted time, etc.)</a:t>
                </a:r>
              </a:p>
              <a:p>
                <a:r>
                  <a:rPr lang="en-CA" dirty="0"/>
                  <a:t>We use levity, seriousness, humour, terseness, flowery language, exaggerations, dramatic pauses, soundtracks, technologies, </a:t>
                </a:r>
                <a14:m>
                  <m:oMath xmlns:m="http://schemas.openxmlformats.org/officeDocument/2006/math">
                    <m:r>
                      <a:rPr lang="en-CA" i="1" dirty="0" smtClean="0">
                        <a:latin typeface="Cambria Math" panose="02040503050406030204" pitchFamily="18" charset="0"/>
                      </a:rPr>
                      <m:t>𝑛</m:t>
                    </m:r>
                    <m:r>
                      <a:rPr lang="en-CA" i="1" dirty="0" smtClean="0">
                        <a:latin typeface="Cambria Math" panose="02040503050406030204" pitchFamily="18" charset="0"/>
                      </a:rPr>
                      <m:t>−</m:t>
                    </m:r>
                  </m:oMath>
                </a14:m>
                <a:r>
                  <a:rPr lang="en-CA" dirty="0"/>
                  <a:t>steps plans, charts, dashboards, etc.  </a:t>
                </a:r>
              </a:p>
            </p:txBody>
          </p:sp>
        </mc:Choice>
        <mc:Fallback xmlns="">
          <p:sp>
            <p:nvSpPr>
              <p:cNvPr id="3" name="Content Placeholder 2">
                <a:extLst>
                  <a:ext uri="{FF2B5EF4-FFF2-40B4-BE49-F238E27FC236}">
                    <a16:creationId xmlns:a16="http://schemas.microsoft.com/office/drawing/2014/main" id="{C2CEACB5-FA51-5802-2E82-0FB3BA88B77C}"/>
                  </a:ext>
                </a:extLst>
              </p:cNvPr>
              <p:cNvSpPr>
                <a:spLocks noGrp="1" noRot="1" noChangeAspect="1" noMove="1" noResize="1" noEditPoints="1" noAdjustHandles="1" noChangeArrowheads="1" noChangeShapeType="1" noTextEdit="1"/>
              </p:cNvSpPr>
              <p:nvPr>
                <p:ph idx="1"/>
              </p:nvPr>
            </p:nvSpPr>
            <p:spPr>
              <a:blipFill>
                <a:blip r:embed="rId2"/>
                <a:stretch>
                  <a:fillRect l="-829" r="-829"/>
                </a:stretch>
              </a:blipFill>
            </p:spPr>
            <p:txBody>
              <a:bodyPr/>
              <a:lstStyle/>
              <a:p>
                <a:r>
                  <a:rPr lang="en-CA">
                    <a:noFill/>
                  </a:rPr>
                  <a:t> </a:t>
                </a:r>
              </a:p>
            </p:txBody>
          </p:sp>
        </mc:Fallback>
      </mc:AlternateContent>
    </p:spTree>
    <p:extLst>
      <p:ext uri="{BB962C8B-B14F-4D97-AF65-F5344CB8AC3E}">
        <p14:creationId xmlns:p14="http://schemas.microsoft.com/office/powerpoint/2010/main" val="145155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14A49-4769-0F03-8F53-49F484C05AEB}"/>
              </a:ext>
            </a:extLst>
          </p:cNvPr>
          <p:cNvSpPr>
            <a:spLocks noGrp="1"/>
          </p:cNvSpPr>
          <p:nvPr>
            <p:ph type="title"/>
          </p:nvPr>
        </p:nvSpPr>
        <p:spPr/>
        <p:txBody>
          <a:bodyPr/>
          <a:lstStyle/>
          <a:p>
            <a:r>
              <a:rPr lang="en-CA" dirty="0"/>
              <a:t>HOW TO TELL A STORY</a:t>
            </a:r>
          </a:p>
        </p:txBody>
      </p:sp>
      <p:sp>
        <p:nvSpPr>
          <p:cNvPr id="3" name="Content Placeholder 2">
            <a:extLst>
              <a:ext uri="{FF2B5EF4-FFF2-40B4-BE49-F238E27FC236}">
                <a16:creationId xmlns:a16="http://schemas.microsoft.com/office/drawing/2014/main" id="{55C4B9F8-D7C7-9242-593E-5C1EAAD5C695}"/>
              </a:ext>
            </a:extLst>
          </p:cNvPr>
          <p:cNvSpPr>
            <a:spLocks noGrp="1"/>
          </p:cNvSpPr>
          <p:nvPr>
            <p:ph idx="1"/>
          </p:nvPr>
        </p:nvSpPr>
        <p:spPr/>
        <p:txBody>
          <a:bodyPr/>
          <a:lstStyle/>
          <a:p>
            <a:r>
              <a:rPr lang="en-CA" dirty="0"/>
              <a:t>Some </a:t>
            </a:r>
            <a:r>
              <a:rPr lang="en-CA" b="1" dirty="0"/>
              <a:t>storytelling formats </a:t>
            </a:r>
            <a:r>
              <a:rPr lang="en-CA" dirty="0"/>
              <a:t>have themselves become stories: </a:t>
            </a:r>
          </a:p>
          <a:p>
            <a:pPr lvl="1"/>
            <a:r>
              <a:rPr lang="en-CA" dirty="0"/>
              <a:t>infographics</a:t>
            </a:r>
          </a:p>
          <a:p>
            <a:pPr lvl="1"/>
            <a:r>
              <a:rPr lang="en-CA" dirty="0"/>
              <a:t>tweets and other social media products </a:t>
            </a:r>
          </a:p>
          <a:p>
            <a:pPr lvl="1"/>
            <a:r>
              <a:rPr lang="en-CA" dirty="0"/>
              <a:t>memes</a:t>
            </a:r>
          </a:p>
          <a:p>
            <a:pPr lvl="1"/>
            <a:r>
              <a:rPr lang="en-CA" dirty="0"/>
              <a:t>TED Talks</a:t>
            </a:r>
          </a:p>
          <a:p>
            <a:pPr lvl="1"/>
            <a:r>
              <a:rPr lang="en-CA" dirty="0"/>
              <a:t>The Moth</a:t>
            </a:r>
          </a:p>
          <a:p>
            <a:pPr lvl="1"/>
            <a:r>
              <a:rPr lang="en-CA" dirty="0"/>
              <a:t>news report</a:t>
            </a:r>
          </a:p>
          <a:p>
            <a:pPr lvl="1"/>
            <a:r>
              <a:rPr lang="en-CA" dirty="0"/>
              <a:t>rap battles</a:t>
            </a:r>
          </a:p>
          <a:p>
            <a:pPr lvl="1"/>
            <a:r>
              <a:rPr lang="en-CA" dirty="0"/>
              <a:t>etc.</a:t>
            </a:r>
          </a:p>
        </p:txBody>
      </p:sp>
    </p:spTree>
    <p:extLst>
      <p:ext uri="{BB962C8B-B14F-4D97-AF65-F5344CB8AC3E}">
        <p14:creationId xmlns:p14="http://schemas.microsoft.com/office/powerpoint/2010/main" val="294655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5D09-802E-9316-166A-DFA61F5415A8}"/>
              </a:ext>
            </a:extLst>
          </p:cNvPr>
          <p:cNvSpPr>
            <a:spLocks noGrp="1"/>
          </p:cNvSpPr>
          <p:nvPr>
            <p:ph type="title"/>
          </p:nvPr>
        </p:nvSpPr>
        <p:spPr/>
        <p:txBody>
          <a:bodyPr/>
          <a:lstStyle/>
          <a:p>
            <a:r>
              <a:rPr lang="en-CA" dirty="0"/>
              <a:t>HOW NOT TO TELL A STORY</a:t>
            </a:r>
          </a:p>
        </p:txBody>
      </p:sp>
      <p:sp>
        <p:nvSpPr>
          <p:cNvPr id="3" name="Content Placeholder 2">
            <a:extLst>
              <a:ext uri="{FF2B5EF4-FFF2-40B4-BE49-F238E27FC236}">
                <a16:creationId xmlns:a16="http://schemas.microsoft.com/office/drawing/2014/main" id="{9858F729-9ACE-8348-76F2-F4D717BAD8A3}"/>
              </a:ext>
            </a:extLst>
          </p:cNvPr>
          <p:cNvSpPr>
            <a:spLocks noGrp="1"/>
          </p:cNvSpPr>
          <p:nvPr>
            <p:ph idx="1"/>
          </p:nvPr>
        </p:nvSpPr>
        <p:spPr/>
        <p:txBody>
          <a:bodyPr>
            <a:normAutofit fontScale="92500" lnSpcReduction="10000"/>
          </a:bodyPr>
          <a:lstStyle/>
          <a:p>
            <a:pPr>
              <a:lnSpc>
                <a:spcPct val="110000"/>
              </a:lnSpc>
            </a:pPr>
            <a:r>
              <a:rPr lang="en-CA" dirty="0"/>
              <a:t>We suggest </a:t>
            </a:r>
            <a:r>
              <a:rPr lang="en-CA" b="1" dirty="0"/>
              <a:t>avoiding</a:t>
            </a:r>
            <a:r>
              <a:rPr lang="en-CA" dirty="0"/>
              <a:t> certain tropes:</a:t>
            </a:r>
          </a:p>
          <a:p>
            <a:pPr lvl="1">
              <a:lnSpc>
                <a:spcPct val="110000"/>
              </a:lnSpc>
            </a:pPr>
            <a:r>
              <a:rPr lang="en-CA" dirty="0"/>
              <a:t>audience-alienating premise</a:t>
            </a:r>
          </a:p>
          <a:p>
            <a:pPr lvl="1">
              <a:lnSpc>
                <a:spcPct val="110000"/>
              </a:lnSpc>
            </a:pPr>
            <a:r>
              <a:rPr lang="en-CA" dirty="0"/>
              <a:t>author filibuster/tract</a:t>
            </a:r>
          </a:p>
          <a:p>
            <a:pPr lvl="1">
              <a:lnSpc>
                <a:spcPct val="110000"/>
              </a:lnSpc>
            </a:pPr>
            <a:r>
              <a:rPr lang="en-CA" dirty="0"/>
              <a:t>emphasize EVERYTHING!!!</a:t>
            </a:r>
          </a:p>
          <a:p>
            <a:pPr lvl="1">
              <a:lnSpc>
                <a:spcPct val="110000"/>
              </a:lnSpc>
            </a:pPr>
            <a:r>
              <a:rPr lang="en-CA" dirty="0"/>
              <a:t>redundant tautology</a:t>
            </a:r>
          </a:p>
          <a:p>
            <a:pPr lvl="1">
              <a:lnSpc>
                <a:spcPct val="110000"/>
              </a:lnSpc>
            </a:pPr>
            <a:r>
              <a:rPr lang="en-CA" dirty="0"/>
              <a:t>viewers are geniuses</a:t>
            </a:r>
          </a:p>
          <a:p>
            <a:pPr>
              <a:lnSpc>
                <a:spcPct val="110000"/>
              </a:lnSpc>
            </a:pPr>
            <a:r>
              <a:rPr lang="en-CA" dirty="0"/>
              <a:t>But in truth, what matters is </a:t>
            </a:r>
            <a:r>
              <a:rPr lang="en-CA" b="1" dirty="0"/>
              <a:t>getting the message across</a:t>
            </a:r>
            <a:r>
              <a:rPr lang="en-CA" dirty="0"/>
              <a:t>. Everything that helps in that endeavour is allowable, everything that hinders that goal is not recommended (get an outsider’s perspective!). </a:t>
            </a:r>
          </a:p>
        </p:txBody>
      </p:sp>
    </p:spTree>
    <p:extLst>
      <p:ext uri="{BB962C8B-B14F-4D97-AF65-F5344CB8AC3E}">
        <p14:creationId xmlns:p14="http://schemas.microsoft.com/office/powerpoint/2010/main" val="11510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ED497-C2B2-6F67-FC7A-7DD35413CADF}"/>
              </a:ext>
            </a:extLst>
          </p:cNvPr>
          <p:cNvSpPr>
            <a:spLocks noGrp="1"/>
          </p:cNvSpPr>
          <p:nvPr>
            <p:ph type="title"/>
          </p:nvPr>
        </p:nvSpPr>
        <p:spPr/>
        <p:txBody>
          <a:bodyPr/>
          <a:lstStyle/>
          <a:p>
            <a:r>
              <a:rPr lang="en-CA" dirty="0"/>
              <a:t>HOW TO TELL A STORY</a:t>
            </a:r>
          </a:p>
        </p:txBody>
      </p:sp>
      <p:sp>
        <p:nvSpPr>
          <p:cNvPr id="3" name="Content Placeholder 2">
            <a:extLst>
              <a:ext uri="{FF2B5EF4-FFF2-40B4-BE49-F238E27FC236}">
                <a16:creationId xmlns:a16="http://schemas.microsoft.com/office/drawing/2014/main" id="{62F8FEF7-62C0-4FA3-03CE-C7E13FFFABCB}"/>
              </a:ext>
            </a:extLst>
          </p:cNvPr>
          <p:cNvSpPr>
            <a:spLocks noGrp="1"/>
          </p:cNvSpPr>
          <p:nvPr>
            <p:ph idx="1"/>
          </p:nvPr>
        </p:nvSpPr>
        <p:spPr/>
        <p:txBody>
          <a:bodyPr/>
          <a:lstStyle/>
          <a:p>
            <a:r>
              <a:rPr lang="en-CA" dirty="0"/>
              <a:t>Even to the point of parody…</a:t>
            </a:r>
          </a:p>
        </p:txBody>
      </p:sp>
    </p:spTree>
    <p:extLst>
      <p:ext uri="{BB962C8B-B14F-4D97-AF65-F5344CB8AC3E}">
        <p14:creationId xmlns:p14="http://schemas.microsoft.com/office/powerpoint/2010/main" val="240897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a:extLst>
              <a:ext uri="{FF2B5EF4-FFF2-40B4-BE49-F238E27FC236}">
                <a16:creationId xmlns:a16="http://schemas.microsoft.com/office/drawing/2014/main" id="{07540BEA-6FBD-0956-8B5A-0674E0B8AF32}"/>
              </a:ext>
            </a:extLst>
          </p:cNvPr>
          <p:cNvPicPr>
            <a:picLocks noChangeAspect="1"/>
          </p:cNvPicPr>
          <p:nvPr/>
        </p:nvPicPr>
        <p:blipFill rotWithShape="1">
          <a:blip r:embed="rId3"/>
          <a:srcRect l="1193" t="19421" r="34405" b="22029"/>
          <a:stretch/>
        </p:blipFill>
        <p:spPr>
          <a:xfrm>
            <a:off x="2562638" y="1421295"/>
            <a:ext cx="7066723" cy="4015409"/>
          </a:xfrm>
          <a:prstGeom prst="rect">
            <a:avLst/>
          </a:prstGeom>
          <a:ln w="38100" cap="sq">
            <a:solidFill>
              <a:schemeClr val="accent1"/>
            </a:solidFill>
            <a:miter lim="800000"/>
          </a:ln>
          <a:effectLst/>
        </p:spPr>
      </p:pic>
      <p:sp>
        <p:nvSpPr>
          <p:cNvPr id="4" name="TextBox 3">
            <a:extLst>
              <a:ext uri="{FF2B5EF4-FFF2-40B4-BE49-F238E27FC236}">
                <a16:creationId xmlns:a16="http://schemas.microsoft.com/office/drawing/2014/main" id="{70753DBF-D450-26CB-8CD8-63B1BEF00192}"/>
              </a:ext>
            </a:extLst>
          </p:cNvPr>
          <p:cNvSpPr txBox="1"/>
          <p:nvPr/>
        </p:nvSpPr>
        <p:spPr>
          <a:xfrm>
            <a:off x="5996805" y="0"/>
            <a:ext cx="6195195"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a:t>
            </a:r>
            <a:r>
              <a:rPr lang="en-CA" sz="1200" dirty="0">
                <a:latin typeface="Dagny OT" panose="020B0504020201020104" pitchFamily="34" charset="0"/>
                <a:hlinkClick r:id="rId2"/>
              </a:rPr>
              <a:t>Thought Leader</a:t>
            </a:r>
            <a:r>
              <a:rPr lang="en-CA" sz="1200" dirty="0">
                <a:solidFill>
                  <a:schemeClr val="tx2"/>
                </a:solidFill>
                <a:latin typeface="Dagny OT" panose="020B0504020201020104" pitchFamily="34" charset="0"/>
              </a:rPr>
              <a:t>, This and That, CBC Radio]</a:t>
            </a:r>
          </a:p>
        </p:txBody>
      </p:sp>
    </p:spTree>
    <p:extLst>
      <p:ext uri="{BB962C8B-B14F-4D97-AF65-F5344CB8AC3E}">
        <p14:creationId xmlns:p14="http://schemas.microsoft.com/office/powerpoint/2010/main" val="342576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EXERCISES</a:t>
            </a:r>
          </a:p>
        </p:txBody>
      </p:sp>
      <p:sp>
        <p:nvSpPr>
          <p:cNvPr id="3" name="Content Placeholder 2"/>
          <p:cNvSpPr>
            <a:spLocks noGrp="1"/>
          </p:cNvSpPr>
          <p:nvPr>
            <p:ph idx="1"/>
          </p:nvPr>
        </p:nvSpPr>
        <p:spPr/>
        <p:txBody>
          <a:bodyPr/>
          <a:lstStyle/>
          <a:p>
            <a:pPr marL="457200" indent="-457200">
              <a:buFont typeface="+mj-lt"/>
              <a:buAutoNum type="arabicPeriod" startAt="4"/>
            </a:pPr>
            <a:r>
              <a:rPr lang="en-GB" dirty="0"/>
              <a:t>Start by taking a few moments to think of a very short story you can tell (context, events, outcome).</a:t>
            </a:r>
          </a:p>
          <a:p>
            <a:pPr marL="1087175" lvl="1" indent="-457200">
              <a:buFont typeface="+mj-lt"/>
              <a:buAutoNum type="alphaLcPeriod"/>
            </a:pPr>
            <a:r>
              <a:rPr lang="en-GB" dirty="0"/>
              <a:t>Pair up: one of you will be the storyteller, the other person is the audience. </a:t>
            </a:r>
          </a:p>
          <a:p>
            <a:pPr marL="1087175" lvl="1" indent="-457200">
              <a:buFont typeface="+mj-lt"/>
              <a:buAutoNum type="alphaLcPeriod"/>
            </a:pPr>
            <a:r>
              <a:rPr lang="en-GB" dirty="0"/>
              <a:t>Pair up again: the storytellers should become the audience for someone who was an audience of another group in part a.</a:t>
            </a:r>
          </a:p>
          <a:p>
            <a:pPr marL="1087175" lvl="1" indent="-457200">
              <a:buFont typeface="+mj-lt"/>
              <a:buAutoNum type="alphaLcPeriod"/>
            </a:pPr>
            <a:r>
              <a:rPr lang="en-GB" dirty="0"/>
              <a:t>Pair up a third time and repeat parts a. and b., with different teammates if possible.</a:t>
            </a:r>
          </a:p>
          <a:p>
            <a:pPr marL="1087175" lvl="1" indent="-457200">
              <a:buFont typeface="+mj-lt"/>
              <a:buAutoNum type="alphaLcPeriod"/>
            </a:pPr>
            <a:r>
              <a:rPr lang="en-GB" dirty="0"/>
              <a:t>How did the story change the second time you told it? What made you change it? </a:t>
            </a:r>
          </a:p>
        </p:txBody>
      </p:sp>
    </p:spTree>
    <p:extLst>
      <p:ext uri="{BB962C8B-B14F-4D97-AF65-F5344CB8AC3E}">
        <p14:creationId xmlns:p14="http://schemas.microsoft.com/office/powerpoint/2010/main" val="243110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1C94-D1FE-62A0-7020-896EA9D1E026}"/>
              </a:ext>
            </a:extLst>
          </p:cNvPr>
          <p:cNvSpPr>
            <a:spLocks noGrp="1"/>
          </p:cNvSpPr>
          <p:nvPr>
            <p:ph type="title"/>
          </p:nvPr>
        </p:nvSpPr>
        <p:spPr/>
        <p:txBody>
          <a:bodyPr/>
          <a:lstStyle/>
          <a:p>
            <a:r>
              <a:rPr lang="en-CA"/>
              <a:t>WORDS AND IMAGES</a:t>
            </a:r>
          </a:p>
        </p:txBody>
      </p:sp>
      <p:sp>
        <p:nvSpPr>
          <p:cNvPr id="3" name="Content Placeholder 2">
            <a:extLst>
              <a:ext uri="{FF2B5EF4-FFF2-40B4-BE49-F238E27FC236}">
                <a16:creationId xmlns:a16="http://schemas.microsoft.com/office/drawing/2014/main" id="{A3237A5B-67D6-EF59-386C-9311FB28D3BF}"/>
              </a:ext>
            </a:extLst>
          </p:cNvPr>
          <p:cNvSpPr>
            <a:spLocks noGrp="1"/>
          </p:cNvSpPr>
          <p:nvPr>
            <p:ph idx="1"/>
          </p:nvPr>
        </p:nvSpPr>
        <p:spPr/>
        <p:txBody>
          <a:bodyPr/>
          <a:lstStyle/>
          <a:p>
            <a:r>
              <a:rPr lang="en-CA" dirty="0"/>
              <a:t>A picture is worth a thousand words (compare with: a picture is worth 1000 words).</a:t>
            </a:r>
          </a:p>
          <a:p>
            <a:r>
              <a:rPr lang="en-GB" dirty="0"/>
              <a:t>Words bring an unparalleled level of </a:t>
            </a:r>
            <a:r>
              <a:rPr lang="en-GB" b="1" dirty="0"/>
              <a:t>specificity</a:t>
            </a:r>
            <a:r>
              <a:rPr lang="en-GB" dirty="0"/>
              <a:t>. There is no image so vague that words cannot lock it into a </a:t>
            </a:r>
            <a:r>
              <a:rPr lang="en-GB" b="1" dirty="0"/>
              <a:t>desired meaning</a:t>
            </a:r>
            <a:r>
              <a:rPr lang="en-GB" dirty="0"/>
              <a:t>.</a:t>
            </a:r>
            <a:r>
              <a:rPr lang="en-CA" dirty="0"/>
              <a:t> </a:t>
            </a:r>
          </a:p>
          <a:p>
            <a:r>
              <a:rPr lang="en-GB" dirty="0"/>
              <a:t>Some specific concepts and names can only be </a:t>
            </a:r>
            <a:r>
              <a:rPr lang="en-GB" b="1" dirty="0"/>
              <a:t>clearly</a:t>
            </a:r>
            <a:r>
              <a:rPr lang="en-GB" dirty="0"/>
              <a:t> expressed through words. </a:t>
            </a:r>
            <a:endParaRPr lang="en-CA" dirty="0"/>
          </a:p>
        </p:txBody>
      </p:sp>
      <p:sp>
        <p:nvSpPr>
          <p:cNvPr id="4" name="TextBox 3">
            <a:extLst>
              <a:ext uri="{FF2B5EF4-FFF2-40B4-BE49-F238E27FC236}">
                <a16:creationId xmlns:a16="http://schemas.microsoft.com/office/drawing/2014/main" id="{4F7A6A7A-2678-7D9E-181E-F1DA8CB2A37A}"/>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[based on an idea from S. McCloud, </a:t>
            </a:r>
            <a:r>
              <a:rPr lang="en-CA" sz="1200" i="1" dirty="0">
                <a:solidFill>
                  <a:schemeClr val="tx2"/>
                </a:solidFill>
                <a:latin typeface="Dagny OT" panose="020B0504020201020104" pitchFamily="34" charset="0"/>
              </a:rPr>
              <a:t>Making Comics</a:t>
            </a:r>
            <a:r>
              <a:rPr lang="en-CA" sz="1200" dirty="0">
                <a:solidFill>
                  <a:schemeClr val="tx2"/>
                </a:solidFill>
                <a:latin typeface="Dagny OT" panose="020B0504020201020104" pitchFamily="34" charset="0"/>
              </a:rPr>
              <a:t>]</a:t>
            </a:r>
          </a:p>
        </p:txBody>
      </p:sp>
    </p:spTree>
    <p:extLst>
      <p:ext uri="{BB962C8B-B14F-4D97-AF65-F5344CB8AC3E}">
        <p14:creationId xmlns:p14="http://schemas.microsoft.com/office/powerpoint/2010/main" val="371469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0EBB0780-C91B-6A54-A245-2D8A010AA8C8}"/>
              </a:ext>
            </a:extLst>
          </p:cNvPr>
          <p:cNvPicPr>
            <a:picLocks noChangeAspect="1"/>
          </p:cNvPicPr>
          <p:nvPr/>
        </p:nvPicPr>
        <p:blipFill>
          <a:blip r:embed="rId3"/>
          <a:stretch>
            <a:fillRect/>
          </a:stretch>
        </p:blipFill>
        <p:spPr>
          <a:xfrm>
            <a:off x="478530" y="874574"/>
            <a:ext cx="4523775" cy="523165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E788038-DF81-A44A-6D53-2621F63A5F17}"/>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[S. McCloud, </a:t>
            </a:r>
            <a:r>
              <a:rPr lang="en-CA" sz="1200" i="1" dirty="0">
                <a:solidFill>
                  <a:schemeClr val="tx2"/>
                </a:solidFill>
                <a:latin typeface="Dagny OT" panose="020B0504020201020104" pitchFamily="34" charset="0"/>
              </a:rPr>
              <a:t>Making Comics</a:t>
            </a:r>
            <a:r>
              <a:rPr lang="en-CA" sz="1200" dirty="0">
                <a:solidFill>
                  <a:schemeClr val="tx2"/>
                </a:solidFill>
                <a:latin typeface="Dagny OT" panose="020B0504020201020104" pitchFamily="34" charset="0"/>
              </a:rPr>
              <a:t>]</a:t>
            </a:r>
          </a:p>
        </p:txBody>
      </p:sp>
    </p:spTree>
    <p:extLst>
      <p:ext uri="{BB962C8B-B14F-4D97-AF65-F5344CB8AC3E}">
        <p14:creationId xmlns:p14="http://schemas.microsoft.com/office/powerpoint/2010/main" val="355446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8507AF-7290-284A-9F90-C5A9CC6985FF}"/>
              </a:ext>
            </a:extLst>
          </p:cNvPr>
          <p:cNvSpPr>
            <a:spLocks noGrp="1"/>
          </p:cNvSpPr>
          <p:nvPr>
            <p:ph type="title"/>
          </p:nvPr>
        </p:nvSpPr>
        <p:spPr/>
        <p:txBody>
          <a:bodyPr/>
          <a:lstStyle/>
          <a:p>
            <a:r>
              <a:rPr lang="en-US" dirty="0"/>
              <a:t>WHAT IS NOT A STORY?</a:t>
            </a:r>
          </a:p>
        </p:txBody>
      </p:sp>
      <p:sp>
        <p:nvSpPr>
          <p:cNvPr id="6" name="Content Placeholder 5">
            <a:extLst>
              <a:ext uri="{FF2B5EF4-FFF2-40B4-BE49-F238E27FC236}">
                <a16:creationId xmlns:a16="http://schemas.microsoft.com/office/drawing/2014/main" id="{1D526CD1-16C6-1141-A294-942EE9E81C2D}"/>
              </a:ext>
            </a:extLst>
          </p:cNvPr>
          <p:cNvSpPr>
            <a:spLocks noGrp="1"/>
          </p:cNvSpPr>
          <p:nvPr>
            <p:ph idx="1"/>
          </p:nvPr>
        </p:nvSpPr>
        <p:spPr/>
        <p:txBody>
          <a:bodyPr/>
          <a:lstStyle/>
          <a:p>
            <a:r>
              <a:rPr lang="en-US" dirty="0"/>
              <a:t>Sometimes it’s easier to get a sense of what something is by looking at examples of what it is not!</a:t>
            </a:r>
          </a:p>
          <a:p>
            <a:r>
              <a:rPr lang="en-US" dirty="0"/>
              <a:t>Edge cases are helpful too…</a:t>
            </a:r>
          </a:p>
        </p:txBody>
      </p:sp>
    </p:spTree>
    <p:extLst>
      <p:ext uri="{BB962C8B-B14F-4D97-AF65-F5344CB8AC3E}">
        <p14:creationId xmlns:p14="http://schemas.microsoft.com/office/powerpoint/2010/main" val="411814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0EBB0780-C91B-6A54-A245-2D8A010AA8C8}"/>
              </a:ext>
            </a:extLst>
          </p:cNvPr>
          <p:cNvPicPr>
            <a:picLocks noChangeAspect="1"/>
          </p:cNvPicPr>
          <p:nvPr/>
        </p:nvPicPr>
        <p:blipFill>
          <a:blip r:embed="rId3"/>
          <a:stretch>
            <a:fillRect/>
          </a:stretch>
        </p:blipFill>
        <p:spPr>
          <a:xfrm>
            <a:off x="478530" y="874574"/>
            <a:ext cx="4523775" cy="523165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Content Placeholder 2">
            <a:extLst>
              <a:ext uri="{FF2B5EF4-FFF2-40B4-BE49-F238E27FC236}">
                <a16:creationId xmlns:a16="http://schemas.microsoft.com/office/drawing/2014/main" id="{E9E7C0C4-03F9-096B-FDEB-9504093E6429}"/>
              </a:ext>
            </a:extLst>
          </p:cNvPr>
          <p:cNvSpPr txBox="1">
            <a:spLocks/>
          </p:cNvSpPr>
          <p:nvPr/>
        </p:nvSpPr>
        <p:spPr>
          <a:xfrm>
            <a:off x="5517776" y="874575"/>
            <a:ext cx="6093033" cy="5231652"/>
          </a:xfrm>
          <a:prstGeom prst="rect">
            <a:avLst/>
          </a:prstGeom>
        </p:spPr>
        <p:txBody>
          <a:bodyPr anchor="ctr"/>
          <a:lstStyle>
            <a:lvl1pPr marL="0" indent="0" algn="just" defTabSz="457182" rtl="0" eaLnBrk="1" latinLnBrk="0" hangingPunct="1">
              <a:spcBef>
                <a:spcPts val="24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29975" indent="-305988"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a:t>“On the bright side, I got my caffeine. On the not-so-bright side, we got mugged on the way home.” </a:t>
            </a:r>
            <a:endParaRPr lang="en-US"/>
          </a:p>
        </p:txBody>
      </p:sp>
      <p:sp>
        <p:nvSpPr>
          <p:cNvPr id="5" name="TextBox 4">
            <a:extLst>
              <a:ext uri="{FF2B5EF4-FFF2-40B4-BE49-F238E27FC236}">
                <a16:creationId xmlns:a16="http://schemas.microsoft.com/office/drawing/2014/main" id="{2F3AEA6B-4A29-769A-D41D-6EA0A060E6D7}"/>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[S. McCloud, </a:t>
            </a:r>
            <a:r>
              <a:rPr lang="en-CA" sz="1200" i="1" dirty="0">
                <a:solidFill>
                  <a:schemeClr val="tx2"/>
                </a:solidFill>
                <a:latin typeface="Dagny OT" panose="020B0504020201020104" pitchFamily="34" charset="0"/>
              </a:rPr>
              <a:t>Making Comics</a:t>
            </a:r>
            <a:r>
              <a:rPr lang="en-CA" sz="1200" dirty="0">
                <a:solidFill>
                  <a:schemeClr val="tx2"/>
                </a:solidFill>
                <a:latin typeface="Dagny OT" panose="020B0504020201020104" pitchFamily="34" charset="0"/>
              </a:rPr>
              <a:t>]</a:t>
            </a:r>
          </a:p>
        </p:txBody>
      </p:sp>
    </p:spTree>
    <p:extLst>
      <p:ext uri="{BB962C8B-B14F-4D97-AF65-F5344CB8AC3E}">
        <p14:creationId xmlns:p14="http://schemas.microsoft.com/office/powerpoint/2010/main" val="317232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B0780-C91B-6A54-A245-2D8A010AA8C8}"/>
              </a:ext>
            </a:extLst>
          </p:cNvPr>
          <p:cNvPicPr>
            <a:picLocks noChangeAspect="1"/>
          </p:cNvPicPr>
          <p:nvPr/>
        </p:nvPicPr>
        <p:blipFill>
          <a:blip r:embed="rId3"/>
          <a:srcRect/>
          <a:stretch/>
        </p:blipFill>
        <p:spPr>
          <a:xfrm>
            <a:off x="446330" y="809787"/>
            <a:ext cx="11299340" cy="407226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E788038-DF81-A44A-6D53-2621F63A5F17}"/>
              </a:ext>
            </a:extLst>
          </p:cNvPr>
          <p:cNvSpPr txBox="1"/>
          <p:nvPr/>
        </p:nvSpPr>
        <p:spPr>
          <a:xfrm>
            <a:off x="8332631" y="20338"/>
            <a:ext cx="3859369" cy="276999"/>
          </a:xfrm>
          <a:prstGeom prst="rect">
            <a:avLst/>
          </a:prstGeom>
          <a:noFill/>
        </p:spPr>
        <p:txBody>
          <a:bodyPr wrap="square" rtlCol="0">
            <a:spAutoFit/>
          </a:bodyPr>
          <a:lstStyle/>
          <a:p>
            <a:pPr algn="r"/>
            <a:r>
              <a:rPr lang="en-CA" sz="1200">
                <a:solidFill>
                  <a:schemeClr val="tx2"/>
                </a:solidFill>
                <a:latin typeface="Dagny OT" panose="020B0504020201020104" pitchFamily="34" charset="0"/>
              </a:rPr>
              <a:t>[S. McCloud, </a:t>
            </a:r>
            <a:r>
              <a:rPr lang="en-CA" sz="1200" i="1">
                <a:solidFill>
                  <a:schemeClr val="tx2"/>
                </a:solidFill>
                <a:latin typeface="Dagny OT" panose="020B0504020201020104" pitchFamily="34" charset="0"/>
              </a:rPr>
              <a:t>Making Comics</a:t>
            </a:r>
            <a:r>
              <a:rPr lang="en-CA" sz="1200">
                <a:solidFill>
                  <a:schemeClr val="tx2"/>
                </a:solidFill>
                <a:latin typeface="Dagny OT" panose="020B0504020201020104" pitchFamily="34" charset="0"/>
              </a:rPr>
              <a:t>]</a:t>
            </a:r>
          </a:p>
        </p:txBody>
      </p:sp>
    </p:spTree>
    <p:extLst>
      <p:ext uri="{BB962C8B-B14F-4D97-AF65-F5344CB8AC3E}">
        <p14:creationId xmlns:p14="http://schemas.microsoft.com/office/powerpoint/2010/main" val="236009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B0780-C91B-6A54-A245-2D8A010AA8C8}"/>
              </a:ext>
            </a:extLst>
          </p:cNvPr>
          <p:cNvPicPr>
            <a:picLocks noChangeAspect="1"/>
          </p:cNvPicPr>
          <p:nvPr/>
        </p:nvPicPr>
        <p:blipFill>
          <a:blip r:embed="rId3"/>
          <a:srcRect/>
          <a:stretch/>
        </p:blipFill>
        <p:spPr>
          <a:xfrm>
            <a:off x="446330" y="809787"/>
            <a:ext cx="11299340" cy="407226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DE788038-DF81-A44A-6D53-2621F63A5F17}"/>
              </a:ext>
            </a:extLst>
          </p:cNvPr>
          <p:cNvSpPr txBox="1"/>
          <p:nvPr/>
        </p:nvSpPr>
        <p:spPr>
          <a:xfrm>
            <a:off x="8332631" y="20338"/>
            <a:ext cx="3859369" cy="276999"/>
          </a:xfrm>
          <a:prstGeom prst="rect">
            <a:avLst/>
          </a:prstGeom>
          <a:noFill/>
        </p:spPr>
        <p:txBody>
          <a:bodyPr wrap="square" rtlCol="0">
            <a:spAutoFit/>
          </a:bodyPr>
          <a:lstStyle/>
          <a:p>
            <a:pPr algn="r"/>
            <a:r>
              <a:rPr lang="en-CA" sz="1200" dirty="0">
                <a:solidFill>
                  <a:schemeClr val="tx2"/>
                </a:solidFill>
                <a:latin typeface="Dagny OT" panose="020B0504020201020104" pitchFamily="34" charset="0"/>
              </a:rPr>
              <a:t>[S. McCloud, </a:t>
            </a:r>
            <a:r>
              <a:rPr lang="en-CA" sz="1200" i="1" dirty="0">
                <a:solidFill>
                  <a:schemeClr val="tx2"/>
                </a:solidFill>
                <a:latin typeface="Dagny OT" panose="020B0504020201020104" pitchFamily="34" charset="0"/>
              </a:rPr>
              <a:t>Making Comics</a:t>
            </a:r>
            <a:r>
              <a:rPr lang="en-CA" sz="1200" dirty="0">
                <a:solidFill>
                  <a:schemeClr val="tx2"/>
                </a:solidFill>
                <a:latin typeface="Dagny OT" panose="020B0504020201020104" pitchFamily="34" charset="0"/>
              </a:rPr>
              <a:t>]</a:t>
            </a:r>
          </a:p>
        </p:txBody>
      </p:sp>
      <p:sp>
        <p:nvSpPr>
          <p:cNvPr id="4" name="Content Placeholder 2">
            <a:extLst>
              <a:ext uri="{FF2B5EF4-FFF2-40B4-BE49-F238E27FC236}">
                <a16:creationId xmlns:a16="http://schemas.microsoft.com/office/drawing/2014/main" id="{B9452298-803D-9FF1-49F0-3B527B349B03}"/>
              </a:ext>
            </a:extLst>
          </p:cNvPr>
          <p:cNvSpPr txBox="1">
            <a:spLocks/>
          </p:cNvSpPr>
          <p:nvPr/>
        </p:nvSpPr>
        <p:spPr>
          <a:xfrm>
            <a:off x="446330" y="5109881"/>
            <a:ext cx="11299340" cy="996345"/>
          </a:xfrm>
          <a:prstGeom prst="rect">
            <a:avLst/>
          </a:prstGeom>
        </p:spPr>
        <p:txBody>
          <a:bodyPr anchor="ctr"/>
          <a:lstStyle>
            <a:lvl1pPr marL="0" indent="0" algn="just" defTabSz="457182" rtl="0" eaLnBrk="1" latinLnBrk="0" hangingPunct="1">
              <a:spcBef>
                <a:spcPts val="24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29975" indent="-305988"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2100" kern="1200">
                <a:solidFill>
                  <a:schemeClr val="tx2"/>
                </a:solidFill>
                <a:latin typeface="Dagny OT" panose="020B0504020201020104" pitchFamily="34" charset="77"/>
                <a:ea typeface="+mn-ea"/>
                <a:cs typeface="+mn-cs"/>
              </a:defRPr>
            </a:lvl2pPr>
            <a:lvl3pPr marL="899964" indent="-269989"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1500" kern="1200">
                <a:solidFill>
                  <a:schemeClr val="tx2"/>
                </a:solidFill>
                <a:latin typeface="Dagny OT" panose="020B0504020201020104" pitchFamily="34" charset="77"/>
                <a:ea typeface="+mn-ea"/>
                <a:cs typeface="+mn-cs"/>
              </a:defRPr>
            </a:lvl3pPr>
            <a:lvl4pPr marL="1241950" indent="-233991" algn="just"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1936" indent="-2339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24"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12"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00"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888" indent="-228591" algn="l" defTabSz="457182"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CA" dirty="0"/>
              <a:t>“It’s Kelly Donovan, twin brother of the Xander actor on </a:t>
            </a:r>
            <a:r>
              <a:rPr lang="en-CA" i="1" dirty="0"/>
              <a:t>Buffy the Vampire Slayer</a:t>
            </a:r>
            <a:r>
              <a:rPr lang="en-CA" dirty="0"/>
              <a:t>, plus Humphrey Bogart wearing a Freddy Mercury mask, and a robot duplicate of former U.N. Secretary General Boutros Boutros-Ghali!”</a:t>
            </a:r>
            <a:endParaRPr lang="en-US" dirty="0"/>
          </a:p>
        </p:txBody>
      </p:sp>
    </p:spTree>
    <p:extLst>
      <p:ext uri="{BB962C8B-B14F-4D97-AF65-F5344CB8AC3E}">
        <p14:creationId xmlns:p14="http://schemas.microsoft.com/office/powerpoint/2010/main" val="93829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12F6E-96E3-F6C9-D888-589E444BB0DB}"/>
              </a:ext>
            </a:extLst>
          </p:cNvPr>
          <p:cNvSpPr>
            <a:spLocks noGrp="1"/>
          </p:cNvSpPr>
          <p:nvPr>
            <p:ph type="title"/>
          </p:nvPr>
        </p:nvSpPr>
        <p:spPr/>
        <p:txBody>
          <a:bodyPr/>
          <a:lstStyle/>
          <a:p>
            <a:r>
              <a:rPr lang="en-CA"/>
              <a:t>WHAT IS NOT A STORY?</a:t>
            </a:r>
          </a:p>
        </p:txBody>
      </p:sp>
      <p:sp>
        <p:nvSpPr>
          <p:cNvPr id="3" name="Content Placeholder 2">
            <a:extLst>
              <a:ext uri="{FF2B5EF4-FFF2-40B4-BE49-F238E27FC236}">
                <a16:creationId xmlns:a16="http://schemas.microsoft.com/office/drawing/2014/main" id="{C70FEA44-1B33-20E6-C60B-3F8A805F0848}"/>
              </a:ext>
            </a:extLst>
          </p:cNvPr>
          <p:cNvSpPr>
            <a:spLocks noGrp="1"/>
          </p:cNvSpPr>
          <p:nvPr>
            <p:ph idx="1"/>
          </p:nvPr>
        </p:nvSpPr>
        <p:spPr/>
        <p:txBody>
          <a:bodyPr/>
          <a:lstStyle/>
          <a:p>
            <a:r>
              <a:rPr lang="en-CA" dirty="0"/>
              <a:t>That’s not easy to determine. Is a </a:t>
            </a:r>
            <a:r>
              <a:rPr lang="en-CA" b="1" dirty="0"/>
              <a:t>list</a:t>
            </a:r>
            <a:r>
              <a:rPr lang="en-CA" dirty="0"/>
              <a:t> a story? </a:t>
            </a:r>
          </a:p>
          <a:p>
            <a:r>
              <a:rPr lang="en-CA" dirty="0"/>
              <a:t>Is a </a:t>
            </a:r>
            <a:r>
              <a:rPr lang="en-CA" b="1" dirty="0"/>
              <a:t>theorem</a:t>
            </a:r>
            <a:r>
              <a:rPr lang="en-CA" dirty="0"/>
              <a:t>? </a:t>
            </a:r>
          </a:p>
          <a:p>
            <a:r>
              <a:rPr lang="en-CA" dirty="0"/>
              <a:t>A </a:t>
            </a:r>
            <a:r>
              <a:rPr lang="en-CA" b="1" dirty="0"/>
              <a:t>newspaper heading</a:t>
            </a:r>
            <a:r>
              <a:rPr lang="en-CA" dirty="0"/>
              <a:t>?</a:t>
            </a:r>
          </a:p>
          <a:p>
            <a:r>
              <a:rPr lang="en-CA" dirty="0"/>
              <a:t>A </a:t>
            </a:r>
            <a:r>
              <a:rPr lang="en-CA" b="1" dirty="0"/>
              <a:t>joke</a:t>
            </a:r>
            <a:r>
              <a:rPr lang="en-CA" dirty="0"/>
              <a:t>? </a:t>
            </a:r>
          </a:p>
          <a:p>
            <a:r>
              <a:rPr lang="en-CA" dirty="0"/>
              <a:t>A </a:t>
            </a:r>
            <a:r>
              <a:rPr lang="en-CA" b="1" dirty="0"/>
              <a:t>chart</a:t>
            </a:r>
            <a:r>
              <a:rPr lang="en-CA" dirty="0"/>
              <a:t>?   </a:t>
            </a:r>
          </a:p>
        </p:txBody>
      </p:sp>
    </p:spTree>
    <p:extLst>
      <p:ext uri="{BB962C8B-B14F-4D97-AF65-F5344CB8AC3E}">
        <p14:creationId xmlns:p14="http://schemas.microsoft.com/office/powerpoint/2010/main" val="380931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E025-00C9-F54F-AC9B-7A007A7A0A65}"/>
              </a:ext>
            </a:extLst>
          </p:cNvPr>
          <p:cNvSpPr>
            <a:spLocks noGrp="1"/>
          </p:cNvSpPr>
          <p:nvPr>
            <p:ph type="title"/>
          </p:nvPr>
        </p:nvSpPr>
        <p:spPr/>
        <p:txBody>
          <a:bodyPr/>
          <a:lstStyle/>
          <a:p>
            <a:r>
              <a:rPr lang="en-US" dirty="0"/>
              <a:t>SIDE NOTE: What’s THE Story?</a:t>
            </a:r>
          </a:p>
        </p:txBody>
      </p:sp>
      <p:sp>
        <p:nvSpPr>
          <p:cNvPr id="3" name="Content Placeholder 2">
            <a:extLst>
              <a:ext uri="{FF2B5EF4-FFF2-40B4-BE49-F238E27FC236}">
                <a16:creationId xmlns:a16="http://schemas.microsoft.com/office/drawing/2014/main" id="{98BA2ABE-0685-AD40-A3BA-E65209E49A08}"/>
              </a:ext>
            </a:extLst>
          </p:cNvPr>
          <p:cNvSpPr>
            <a:spLocks noGrp="1"/>
          </p:cNvSpPr>
          <p:nvPr>
            <p:ph idx="1"/>
          </p:nvPr>
        </p:nvSpPr>
        <p:spPr/>
        <p:txBody>
          <a:bodyPr/>
          <a:lstStyle/>
          <a:p>
            <a:r>
              <a:rPr lang="en-US" dirty="0"/>
              <a:t>A note about the phrase “What’s </a:t>
            </a:r>
            <a:r>
              <a:rPr lang="en-US" b="1" dirty="0"/>
              <a:t>the</a:t>
            </a:r>
            <a:r>
              <a:rPr lang="en-US" dirty="0"/>
              <a:t> story?”</a:t>
            </a:r>
          </a:p>
          <a:p>
            <a:r>
              <a:rPr lang="en-US" dirty="0"/>
              <a:t>We often use this as a short-hand for asking:</a:t>
            </a:r>
          </a:p>
          <a:p>
            <a:pPr marL="342900" indent="-342900">
              <a:buFont typeface="Arial" panose="020B0604020202020204" pitchFamily="34" charset="0"/>
              <a:buChar char="•"/>
            </a:pPr>
            <a:r>
              <a:rPr lang="en-US" dirty="0"/>
              <a:t>What’s the conclusion of the story?</a:t>
            </a:r>
          </a:p>
          <a:p>
            <a:pPr marL="342900" indent="-342900">
              <a:buFont typeface="Arial" panose="020B0604020202020204" pitchFamily="34" charset="0"/>
              <a:buChar char="•"/>
            </a:pPr>
            <a:r>
              <a:rPr lang="en-US" dirty="0"/>
              <a:t>What’s the current situation? Or the explanation for the current situation.</a:t>
            </a:r>
          </a:p>
          <a:p>
            <a:r>
              <a:rPr lang="en-US" dirty="0"/>
              <a:t>Not necessarily the same as “What’s the </a:t>
            </a:r>
            <a:r>
              <a:rPr lang="en-US" i="1" dirty="0"/>
              <a:t>whole</a:t>
            </a:r>
            <a:r>
              <a:rPr lang="en-US" dirty="0"/>
              <a:t> story?”</a:t>
            </a:r>
          </a:p>
        </p:txBody>
      </p:sp>
    </p:spTree>
    <p:extLst>
      <p:ext uri="{BB962C8B-B14F-4D97-AF65-F5344CB8AC3E}">
        <p14:creationId xmlns:p14="http://schemas.microsoft.com/office/powerpoint/2010/main" val="108300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3FEB8-4511-75B9-6EA9-336FFBCE7347}"/>
              </a:ext>
            </a:extLst>
          </p:cNvPr>
          <p:cNvSpPr>
            <a:spLocks noGrp="1"/>
          </p:cNvSpPr>
          <p:nvPr>
            <p:ph type="title"/>
          </p:nvPr>
        </p:nvSpPr>
        <p:spPr/>
        <p:txBody>
          <a:bodyPr/>
          <a:lstStyle/>
          <a:p>
            <a:r>
              <a:rPr lang="en-CA"/>
              <a:t>PLOT VS. STORY</a:t>
            </a:r>
          </a:p>
        </p:txBody>
      </p:sp>
      <p:sp>
        <p:nvSpPr>
          <p:cNvPr id="3" name="Content Placeholder 2">
            <a:extLst>
              <a:ext uri="{FF2B5EF4-FFF2-40B4-BE49-F238E27FC236}">
                <a16:creationId xmlns:a16="http://schemas.microsoft.com/office/drawing/2014/main" id="{6CD354BC-1E0B-3A40-D093-B7D9C2120E7B}"/>
              </a:ext>
            </a:extLst>
          </p:cNvPr>
          <p:cNvSpPr>
            <a:spLocks noGrp="1"/>
          </p:cNvSpPr>
          <p:nvPr>
            <p:ph idx="1"/>
          </p:nvPr>
        </p:nvSpPr>
        <p:spPr>
          <a:xfrm>
            <a:off x="581195" y="2180498"/>
            <a:ext cx="4775218" cy="4140767"/>
          </a:xfrm>
        </p:spPr>
        <p:txBody>
          <a:bodyPr/>
          <a:lstStyle/>
          <a:p>
            <a:r>
              <a:rPr lang="en-CA" dirty="0"/>
              <a:t>A story’s </a:t>
            </a:r>
            <a:r>
              <a:rPr lang="en-CA" b="1" dirty="0"/>
              <a:t>plot</a:t>
            </a:r>
            <a:r>
              <a:rPr lang="en-CA" dirty="0"/>
              <a:t> is the essential sequence of its elements. </a:t>
            </a:r>
          </a:p>
          <a:p>
            <a:r>
              <a:rPr lang="en-CA" dirty="0"/>
              <a:t>The plot lives in </a:t>
            </a:r>
            <a:r>
              <a:rPr lang="en-CA" b="1" dirty="0"/>
              <a:t>logical space</a:t>
            </a:r>
            <a:r>
              <a:rPr lang="en-CA" dirty="0"/>
              <a:t>, the story in </a:t>
            </a:r>
            <a:r>
              <a:rPr lang="en-CA" b="1" dirty="0"/>
              <a:t>sequential space</a:t>
            </a:r>
            <a:r>
              <a:rPr lang="en-CA" dirty="0"/>
              <a:t>. </a:t>
            </a:r>
          </a:p>
        </p:txBody>
      </p:sp>
      <p:sp>
        <p:nvSpPr>
          <p:cNvPr id="5" name="TextBox 4">
            <a:extLst>
              <a:ext uri="{FF2B5EF4-FFF2-40B4-BE49-F238E27FC236}">
                <a16:creationId xmlns:a16="http://schemas.microsoft.com/office/drawing/2014/main" id="{9399C470-0C26-CD79-7991-2A2A519C25D0}"/>
              </a:ext>
            </a:extLst>
          </p:cNvPr>
          <p:cNvSpPr txBox="1"/>
          <p:nvPr/>
        </p:nvSpPr>
        <p:spPr>
          <a:xfrm>
            <a:off x="6136340" y="0"/>
            <a:ext cx="6096000" cy="276999"/>
          </a:xfrm>
          <a:prstGeom prst="rect">
            <a:avLst/>
          </a:prstGeom>
          <a:noFill/>
        </p:spPr>
        <p:txBody>
          <a:bodyPr wrap="square">
            <a:spAutoFit/>
          </a:bodyPr>
          <a:lstStyle/>
          <a:p>
            <a:pPr algn="r"/>
            <a:r>
              <a:rPr lang="en-CA" altLang="ja-JP" sz="1200" dirty="0">
                <a:solidFill>
                  <a:schemeClr val="tx2"/>
                </a:solidFill>
                <a:latin typeface="Dagny OT" panose="020B0504020201020104" pitchFamily="34" charset="0"/>
              </a:rPr>
              <a:t>[</a:t>
            </a:r>
            <a:r>
              <a:rPr lang="ja-JP" altLang="en-US" sz="1200">
                <a:solidFill>
                  <a:schemeClr val="tx2"/>
                </a:solidFill>
                <a:latin typeface="Dagny OT" panose="020B0504020201020104" pitchFamily="34" charset="0"/>
              </a:rPr>
              <a:t>まとりょーしか</a:t>
            </a:r>
            <a:r>
              <a:rPr lang="en-CA" altLang="ja-JP" sz="1200" dirty="0">
                <a:solidFill>
                  <a:schemeClr val="tx2"/>
                </a:solidFill>
                <a:latin typeface="Dagny OT" panose="020B0504020201020104" pitchFamily="34" charset="0"/>
              </a:rPr>
              <a:t>]</a:t>
            </a:r>
            <a:endParaRPr lang="en-CA" sz="1200" dirty="0">
              <a:solidFill>
                <a:schemeClr val="tx2"/>
              </a:solidFill>
              <a:latin typeface="Dagny OT" panose="020B0504020201020104" pitchFamily="34" charset="0"/>
            </a:endParaRPr>
          </a:p>
        </p:txBody>
      </p:sp>
      <p:pic>
        <p:nvPicPr>
          <p:cNvPr id="7" name="Picture 6" descr="A picture containing bubble chart&#10;&#10;Description automatically generated">
            <a:extLst>
              <a:ext uri="{FF2B5EF4-FFF2-40B4-BE49-F238E27FC236}">
                <a16:creationId xmlns:a16="http://schemas.microsoft.com/office/drawing/2014/main" id="{99A6F2B0-1C03-CCF9-5168-990F76650BFF}"/>
              </a:ext>
            </a:extLst>
          </p:cNvPr>
          <p:cNvPicPr>
            <a:picLocks noChangeAspect="1"/>
          </p:cNvPicPr>
          <p:nvPr/>
        </p:nvPicPr>
        <p:blipFill>
          <a:blip r:embed="rId3"/>
          <a:stretch>
            <a:fillRect/>
          </a:stretch>
        </p:blipFill>
        <p:spPr>
          <a:xfrm>
            <a:off x="5590306" y="1927412"/>
            <a:ext cx="6158388" cy="4477870"/>
          </a:xfrm>
          <a:prstGeom prst="rect">
            <a:avLst/>
          </a:prstGeom>
        </p:spPr>
      </p:pic>
    </p:spTree>
    <p:extLst>
      <p:ext uri="{BB962C8B-B14F-4D97-AF65-F5344CB8AC3E}">
        <p14:creationId xmlns:p14="http://schemas.microsoft.com/office/powerpoint/2010/main" val="302492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8e51f69-d585-4695-9488-9f1e0dda2451">
      <Terms xmlns="http://schemas.microsoft.com/office/infopath/2007/PartnerControls"/>
    </lcf76f155ced4ddcb4097134ff3c332f>
    <TaxCatchAll xmlns="8af2e75b-a049-4411-93ed-ab3193f50e0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C320AD1FA7AF49AD3F65A6C6282314" ma:contentTypeVersion="13" ma:contentTypeDescription="Create a new document." ma:contentTypeScope="" ma:versionID="0b490748f079ae88b68d0b45c00d4d5e">
  <xsd:schema xmlns:xsd="http://www.w3.org/2001/XMLSchema" xmlns:xs="http://www.w3.org/2001/XMLSchema" xmlns:p="http://schemas.microsoft.com/office/2006/metadata/properties" xmlns:ns2="48e51f69-d585-4695-9488-9f1e0dda2451" xmlns:ns3="8af2e75b-a049-4411-93ed-ab3193f50e08" targetNamespace="http://schemas.microsoft.com/office/2006/metadata/properties" ma:root="true" ma:fieldsID="fb0a8822ad2523c0ac6614f4b86ca9cc" ns2:_="" ns3:_="">
    <xsd:import namespace="48e51f69-d585-4695-9488-9f1e0dda2451"/>
    <xsd:import namespace="8af2e75b-a049-4411-93ed-ab3193f50e08"/>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e51f69-d585-4695-9488-9f1e0dda2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697c125e-d6d8-4378-9252-3cf41b42e99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af2e75b-a049-4411-93ed-ab3193f50e0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cfb195f3-8cc8-4cd2-8a7d-b59319b37a0f}" ma:internalName="TaxCatchAll" ma:showField="CatchAllData" ma:web="8af2e75b-a049-4411-93ed-ab3193f50e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371250-3F0A-4DD7-960E-8A2D865DFF07}">
  <ds:schemaRefs>
    <ds:schemaRef ds:uri="http://schemas.microsoft.com/sharepoint/v3/contenttype/forms"/>
  </ds:schemaRefs>
</ds:datastoreItem>
</file>

<file path=customXml/itemProps2.xml><?xml version="1.0" encoding="utf-8"?>
<ds:datastoreItem xmlns:ds="http://schemas.openxmlformats.org/officeDocument/2006/customXml" ds:itemID="{22EDC264-CFF2-4234-A17E-9BCF5601879B}">
  <ds:schemaRefs>
    <ds:schemaRef ds:uri="http://purl.org/dc/dcmitype/"/>
    <ds:schemaRef ds:uri="48e51f69-d585-4695-9488-9f1e0dda2451"/>
    <ds:schemaRef ds:uri="8af2e75b-a049-4411-93ed-ab3193f50e08"/>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terms/"/>
    <ds:schemaRef ds:uri="http://purl.org/dc/elements/1.1/"/>
  </ds:schemaRefs>
</ds:datastoreItem>
</file>

<file path=customXml/itemProps3.xml><?xml version="1.0" encoding="utf-8"?>
<ds:datastoreItem xmlns:ds="http://schemas.openxmlformats.org/officeDocument/2006/customXml" ds:itemID="{C639969E-EC41-41BB-9408-4135C20F523E}">
  <ds:schemaRefs>
    <ds:schemaRef ds:uri="48e51f69-d585-4695-9488-9f1e0dda2451"/>
    <ds:schemaRef ds:uri="8af2e75b-a049-4411-93ed-ab3193f50e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15808</TotalTime>
  <Words>8269</Words>
  <Application>Microsoft Office PowerPoint</Application>
  <PresentationFormat>Widescreen</PresentationFormat>
  <Paragraphs>403</Paragraphs>
  <Slides>62</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Cambria Math</vt:lpstr>
      <vt:lpstr>Dagny OT</vt:lpstr>
      <vt:lpstr>Gill Sans MT</vt:lpstr>
      <vt:lpstr>Wingdings 2</vt:lpstr>
      <vt:lpstr>Dividend</vt:lpstr>
      <vt:lpstr>WHAT IS A STORY?</vt:lpstr>
      <vt:lpstr>JEN’s SYSTEM SLIDE</vt:lpstr>
      <vt:lpstr>A SKY FULL OF STARS – CHINESE CONSTELLATIONS</vt:lpstr>
      <vt:lpstr>PowerPoint Presentation</vt:lpstr>
      <vt:lpstr>THE CLOWNFISH AND THE DEVILFISH</vt:lpstr>
      <vt:lpstr>WHAT IS NOT A STORY?</vt:lpstr>
      <vt:lpstr>WHAT IS NOT A STORY?</vt:lpstr>
      <vt:lpstr>SIDE NOTE: What’s THE Story?</vt:lpstr>
      <vt:lpstr>PLOT VS. STORY</vt:lpstr>
      <vt:lpstr>NARRATIVE STRUCTURE FOR DATA STORIES </vt:lpstr>
      <vt:lpstr>LA MUNKYA</vt:lpstr>
      <vt:lpstr>30 YEARS</vt:lpstr>
      <vt:lpstr>EXERCISE: IS THIS A STORY?</vt:lpstr>
      <vt:lpstr>EXERCISE: IS THIS A STORY?</vt:lpstr>
      <vt:lpstr>EXERCISE: IS THIS A STORY?</vt:lpstr>
      <vt:lpstr>PHANTOM TIME HYPOTHESIS</vt:lpstr>
      <vt:lpstr>ADJACENT STORIES (Peter Dodds)</vt:lpstr>
      <vt:lpstr>PowerPoint Presentation</vt:lpstr>
      <vt:lpstr>A SKY FULL OF STARS – KOREAN CONSTELLATIONS</vt:lpstr>
      <vt:lpstr>A SKY FULL OF STARS – (SOME) NAVAJO CONSTELLATIONS</vt:lpstr>
      <vt:lpstr>STORYTELLING UNIVERSALITY</vt:lpstr>
      <vt:lpstr>STORYTELLING UNIVERSALITY</vt:lpstr>
      <vt:lpstr>STORYTELLING UNIVERSALITY</vt:lpstr>
      <vt:lpstr>STORYTELLING UNIVERSALITY</vt:lpstr>
      <vt:lpstr>UNIVERSALITY</vt:lpstr>
      <vt:lpstr>EXERCISES</vt:lpstr>
      <vt:lpstr>EXERCISES</vt:lpstr>
      <vt:lpstr>PowerPoint Presentation</vt:lpstr>
      <vt:lpstr>PLAYING WITH TROPES</vt:lpstr>
      <vt:lpstr>PLAYING WITH TROPES: THE BUTLER DID IT</vt:lpstr>
      <vt:lpstr>PLAYING WITH TROPES: THE BUTLER DID IT</vt:lpstr>
      <vt:lpstr>PLAYING WITH TROPES: THE BUTLER DID IT</vt:lpstr>
      <vt:lpstr>PLAYING WITH TROPES: THE BUTLER DID IT</vt:lpstr>
      <vt:lpstr>PLAYING WITH TROPES: THE BUTLER DID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EXERCISES</vt:lpstr>
      <vt:lpstr>HOW TO TELL A STORY</vt:lpstr>
      <vt:lpstr>MINING FOR CONTENT</vt:lpstr>
      <vt:lpstr>MINING FOR CONTENT</vt:lpstr>
      <vt:lpstr>STORY FOUNDATION</vt:lpstr>
      <vt:lpstr>STORY MATERIALS</vt:lpstr>
      <vt:lpstr>STORY MATERIALS</vt:lpstr>
      <vt:lpstr>BEGINNINGS AND ENDINGS</vt:lpstr>
      <vt:lpstr>SHARING THE STORY</vt:lpstr>
      <vt:lpstr>COMMUNICATION</vt:lpstr>
      <vt:lpstr>HOW TO TELL A STORY</vt:lpstr>
      <vt:lpstr>HOW TO TELL A STORY</vt:lpstr>
      <vt:lpstr>HOW NOT TO TELL A STORY</vt:lpstr>
      <vt:lpstr>HOW TO TELL A STORY</vt:lpstr>
      <vt:lpstr>PowerPoint Presentation</vt:lpstr>
      <vt:lpstr>EXERCISES</vt:lpstr>
      <vt:lpstr>WORDS AND IMAGES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EXPLORATION AND DATA VISUALIZATION</dc:title>
  <dc:creator>Patrick Boily</dc:creator>
  <cp:lastModifiedBy>Stephen Davies</cp:lastModifiedBy>
  <cp:revision>51</cp:revision>
  <dcterms:created xsi:type="dcterms:W3CDTF">2020-08-02T19:49:53Z</dcterms:created>
  <dcterms:modified xsi:type="dcterms:W3CDTF">2023-01-03T23:51:24Z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0x0101003BC320AD1FA7AF49AD3F65A6C6282314</vt:lpwstr>
  </property>
  <property fmtid="{D5CDD505-2E9C-101B-9397-08002B2CF9AE}" pid="3" name="MediaServiceImageTags">
    <vt:lpwstr/>
  </property>
</Properties>
</file>